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4" r:id="rId1"/>
  </p:sldMasterIdLst>
  <p:sldIdLst>
    <p:sldId id="256" r:id="rId2"/>
    <p:sldId id="257" r:id="rId3"/>
    <p:sldId id="275" r:id="rId4"/>
    <p:sldId id="278" r:id="rId5"/>
    <p:sldId id="284" r:id="rId6"/>
    <p:sldId id="260" r:id="rId7"/>
    <p:sldId id="262" r:id="rId8"/>
    <p:sldId id="261" r:id="rId9"/>
    <p:sldId id="265" r:id="rId10"/>
    <p:sldId id="266" r:id="rId11"/>
    <p:sldId id="280" r:id="rId12"/>
    <p:sldId id="281" r:id="rId13"/>
    <p:sldId id="282" r:id="rId14"/>
    <p:sldId id="285" r:id="rId15"/>
    <p:sldId id="286" r:id="rId16"/>
    <p:sldId id="287" r:id="rId17"/>
    <p:sldId id="279" r:id="rId18"/>
    <p:sldId id="276" r:id="rId19"/>
    <p:sldId id="28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Yq817xdGGxxkRRiBf7FwA==" hashData="f+Sp/FY+s4HaYXfQDPZT1PybPL/12Xcd3RCMTqlho6H+PISC4jhNze1sv/cz3puARCYgpQw35ebxZvOx3QWlh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505"/>
  </p:normalViewPr>
  <p:slideViewPr>
    <p:cSldViewPr snapToGrid="0">
      <p:cViewPr varScale="1">
        <p:scale>
          <a:sx n="59" d="100"/>
          <a:sy n="59" d="100"/>
        </p:scale>
        <p:origin x="192" y="1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4/15/26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100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253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4/15/26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813115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7302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1165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128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021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961770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89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407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43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4/15/26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6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view.genially.com/68ea14cd7708d52eecc02527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s://eps.ac-versailles.fr/spip.php?rubrique53" TargetMode="External"/><Relationship Id="rId4" Type="http://schemas.openxmlformats.org/officeDocument/2006/relationships/hyperlink" Target="https://resana.numerique.gouv.fr/public/information/consulterAccessUrl?cle_url=1756986282A29RNwYOVj0CPlBgAm5Xc1wwATMBIAE4UD9UMVM7XmZUaAcxAG8DN1IwBGJTZw==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eduscol.education.fr/document/17905/downloa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s://eps.ac-versailles.fr/spip.php?rubrique53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ps.ac-versailles.fr/spip.php?rubrique53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12" Type="http://schemas.openxmlformats.org/officeDocument/2006/relationships/slide" Target="slide7.xml"/><Relationship Id="rId2" Type="http://schemas.openxmlformats.org/officeDocument/2006/relationships/hyperlink" Target="https://eps.ac-versailles.fr/spip.php?rubrique5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slide" Target="slide6.xml"/><Relationship Id="rId5" Type="http://schemas.openxmlformats.org/officeDocument/2006/relationships/slide" Target="slide9.xml"/><Relationship Id="rId10" Type="http://schemas.openxmlformats.org/officeDocument/2006/relationships/image" Target="../media/image7.svg"/><Relationship Id="rId4" Type="http://schemas.openxmlformats.org/officeDocument/2006/relationships/slide" Target="slide2.xml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11.xml"/><Relationship Id="rId7" Type="http://schemas.openxmlformats.org/officeDocument/2006/relationships/image" Target="../media/image1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ps.ac-versailles.fr/spip.php?rubrique53" TargetMode="External"/><Relationship Id="rId5" Type="http://schemas.openxmlformats.org/officeDocument/2006/relationships/slide" Target="slide5.xml"/><Relationship Id="rId4" Type="http://schemas.openxmlformats.org/officeDocument/2006/relationships/hyperlink" Target="https://resana.numerique.gouv.fr/public/information/consulterAccessUrl?cle_url=1756986282A29RNwYOVj0CPlBgAm5Xc1wwATMBIAE4UD9UMVM7XmZUaAcxAG8DN1IwBGJTZw==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ana.numerique.gouv.fr/public/information/consulterAccessUrl?cle_url=1756986282A29RNwYOVj0CPlBgAm5Xc1wwATMBIAE4UD9UMVM7XmZUaAcxAG8DN1IwBGJTZw==" TargetMode="External"/><Relationship Id="rId7" Type="http://schemas.openxmlformats.org/officeDocument/2006/relationships/slide" Target="slide5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1.png"/><Relationship Id="rId4" Type="http://schemas.openxmlformats.org/officeDocument/2006/relationships/hyperlink" Target="https://eps.ac-versailles.fr/spip.php?rubrique53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14.xml"/><Relationship Id="rId7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s://eps.ac-versailles.fr/spip.php?rubrique53" TargetMode="External"/><Relationship Id="rId4" Type="http://schemas.openxmlformats.org/officeDocument/2006/relationships/hyperlink" Target="https://resana.numerique.gouv.fr/public/information/consulterAccessUrl?cle_url=1473672044AGxVMwIKVj0FOVdnVjoAJABsDjwCIwM6C2QLbgNrWmIGNlRmC2xSZ1I1VTVTaQ==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hyperlink" Target="https://nuage04.apps.education.fr/index.php/s/dF2GQEY42ZDA9q5?dir=/&amp;editing=false&amp;openfile=true" TargetMode="External"/><Relationship Id="rId7" Type="http://schemas.openxmlformats.org/officeDocument/2006/relationships/image" Target="../media/image1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ps.ac-versailles.fr/spip.php?rubrique53" TargetMode="External"/><Relationship Id="rId5" Type="http://schemas.openxmlformats.org/officeDocument/2006/relationships/hyperlink" Target="https://eps.ac-versailles.fr/spip.php?rubrique7" TargetMode="External"/><Relationship Id="rId4" Type="http://schemas.openxmlformats.org/officeDocument/2006/relationships/slide" Target="slide17.xml"/><Relationship Id="rId9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ps.ac-versailles.fr/spip.php?rubrique5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esana.numerique.gouv.fr/public/information/consulterAccessUrl?cle_url=257407055Am4IbgMLUjlRbQQ0UT1WcgNvU2EEJVRtUT4FYAFpCzMHNwg6BWNWY1AxVTUANA==" TargetMode="External"/><Relationship Id="rId7" Type="http://schemas.openxmlformats.org/officeDocument/2006/relationships/slide" Target="slide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s://eps.ac-versailles.fr/spip.php?rubrique53" TargetMode="External"/><Relationship Id="rId4" Type="http://schemas.openxmlformats.org/officeDocument/2006/relationships/hyperlink" Target="https://resana.numerique.gouv.fr/public/information/consulterAccessUrl?cle_url=1651088399A28CZAoCVT4DPwMzVjpSdgFtU2ECIwY/UzwCZwhgXWUCPlFnAm1SZwxvUDYCNA==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ps.ac-versailles.fr/spip.php?rubrique53" TargetMode="External"/><Relationship Id="rId7" Type="http://schemas.openxmlformats.org/officeDocument/2006/relationships/hyperlink" Target="https://resana.numerique.gouv.fr/public/information/consulterAccessUrl?cle_url=1651088399A28CZAoCVT4DPwMzVjpSdgFtU2ECIwY/UzwCZwhgXWUCPlFnAm1SZwxvUDYCNA==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sana.numerique.gouv.fr/public/information/consulterAccessUrl?cle_url=257407055Am4IbgMLUjlRbQQ0UT1WcgNvU2EEJVRtUT4FYAFpCzMHNwg6BWNWY1AxVTUANA==" TargetMode="External"/><Relationship Id="rId5" Type="http://schemas.openxmlformats.org/officeDocument/2006/relationships/slide" Target="slide5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resana.numerique.gouv.fr/public/information/consulterAccessUrl?cle_url=1651088399A28CZAoCVT4DPwMzVjpSdgFtU2ECIwY/UzwCZwhgXWUCPlFnAm1SZwxvUDYCNA==" TargetMode="External"/><Relationship Id="rId3" Type="http://schemas.openxmlformats.org/officeDocument/2006/relationships/hyperlink" Target="https://eps.ac-versailles.fr/spip.php?rubrique53" TargetMode="External"/><Relationship Id="rId7" Type="http://schemas.openxmlformats.org/officeDocument/2006/relationships/hyperlink" Target="https://resana.numerique.gouv.fr/public/information/consulterAccessUrl?cle_url=257407055Am4IbgMLUjlRbQQ0UT1WcgNvU2EEJVRtUT4FYAFpCzMHNwg6BWNWY1AxVTUANA==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eps.ac-versailles.fr/spip.php?rubrique53" TargetMode="External"/><Relationship Id="rId7" Type="http://schemas.openxmlformats.org/officeDocument/2006/relationships/hyperlink" Target="https://resana.numerique.gouv.fr/public/information/consulterAccessUrl?cle_url=1651088399A28CZAoCVT4DPwMzVjpSdgFtU2ECIwY/UzwCZwhgXWUCPlFnAm1SZwxvUDYCNA==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sana.numerique.gouv.fr/public/information/consulterAccessUrl?cle_url=257407055Am4IbgMLUjlRbQQ0UT1WcgNvU2EEJVRtUT4FYAFpCzMHNwg6BWNWY1AxVTUANA==" TargetMode="External"/><Relationship Id="rId5" Type="http://schemas.openxmlformats.org/officeDocument/2006/relationships/slide" Target="slide5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ps.ac-versailles.fr/spip.php?rubrique53" TargetMode="External"/><Relationship Id="rId7" Type="http://schemas.openxmlformats.org/officeDocument/2006/relationships/hyperlink" Target="https://resana.numerique.gouv.fr/public/information/consulterAccessUrl?cle_url=1651088399A28CZAoCVT4DPwMzVjpSdgFtU2ECIwY/UzwCZwhgXWUCPlFnAm1SZwxvUDYCNA==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sana.numerique.gouv.fr/public/information/consulterAccessUrl?cle_url=257407055Am4IbgMLUjlRbQQ0UT1WcgNvU2EEJVRtUT4FYAFpCzMHNwg6BWNWY1AxVTUANA==" TargetMode="External"/><Relationship Id="rId5" Type="http://schemas.openxmlformats.org/officeDocument/2006/relationships/slide" Target="slide5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resana.numerique.gouv.fr/public/information/consulterAccessUrl?cle_url=1651088399A28CZAoCVT4DPwMzVjpSdgFtU2ECIwY/UzwCZwhgXWUCPlFnAm1SZwxvUDYCNA==" TargetMode="External"/><Relationship Id="rId3" Type="http://schemas.openxmlformats.org/officeDocument/2006/relationships/hyperlink" Target="https://eps.ac-versailles.fr/spip.php?rubrique53" TargetMode="External"/><Relationship Id="rId7" Type="http://schemas.openxmlformats.org/officeDocument/2006/relationships/hyperlink" Target="https://resana.numerique.gouv.fr/public/information/consulterAccessUrl?cle_url=257407055Am4IbgMLUjlRbQQ0UT1WcgNvU2EEJVRtUT4FYAFpCzMHNwg6BWNWY1AxVTUANA==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5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hyperlink" Target="https://view.genially.com/67309bf3c3e42344dfef427e/interactive-content-egalite-filles-garcons-en-eps-et-si-on-sinterrogeai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s://eps.ac-versailles.fr/spip.php?rubrique53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ps.ac-versailles.fr/spip.php?rubrique53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eps.ac-versailles.fr/spip.php?rubrique53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A2F37-860A-8742-0715-A3BA07EC73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2" y="990600"/>
            <a:ext cx="10370527" cy="4502776"/>
          </a:xfrm>
        </p:spPr>
        <p:txBody>
          <a:bodyPr/>
          <a:lstStyle/>
          <a:p>
            <a:r>
              <a:rPr lang="fr-FR" dirty="0" err="1"/>
              <a:t>Dnb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&amp;</a:t>
            </a:r>
            <a:br>
              <a:rPr lang="fr-FR" dirty="0"/>
            </a:br>
            <a:r>
              <a:rPr lang="fr-FR" dirty="0" err="1"/>
              <a:t>eps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D82C28-92DD-224C-CD38-B0762B0962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de LA PROGRAMMATION À L’EVALUATION</a:t>
            </a:r>
          </a:p>
        </p:txBody>
      </p:sp>
      <p:sp>
        <p:nvSpPr>
          <p:cNvPr id="4" name="Bouton d'action : Suivant ou Précéden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AC7E771-DF17-C66B-83CE-ADF023BFE91E}"/>
              </a:ext>
            </a:extLst>
          </p:cNvPr>
          <p:cNvSpPr/>
          <p:nvPr/>
        </p:nvSpPr>
        <p:spPr>
          <a:xfrm>
            <a:off x="11177704" y="5870138"/>
            <a:ext cx="791335" cy="744279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Une image contenant texte, Police, logo, Graphique&#10;&#10;Le contenu généré par l’IA peut être incorrect.">
            <a:extLst>
              <a:ext uri="{FF2B5EF4-FFF2-40B4-BE49-F238E27FC236}">
                <a16:creationId xmlns:a16="http://schemas.microsoft.com/office/drawing/2014/main" id="{7A638FC8-D04C-79F9-EEC9-67497E5128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346" y="153097"/>
            <a:ext cx="1788699" cy="126365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A7E87D3-3623-90FD-6052-A7D83FA3AC07}"/>
              </a:ext>
            </a:extLst>
          </p:cNvPr>
          <p:cNvSpPr txBox="1"/>
          <p:nvPr/>
        </p:nvSpPr>
        <p:spPr>
          <a:xfrm>
            <a:off x="3111603" y="6429751"/>
            <a:ext cx="6304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Ressource conçue pour une lecture en mode diaporama</a:t>
            </a:r>
          </a:p>
        </p:txBody>
      </p:sp>
      <p:pic>
        <p:nvPicPr>
          <p:cNvPr id="12" name="Graphique 11" descr="Avertissement avec un remplissage uni">
            <a:extLst>
              <a:ext uri="{FF2B5EF4-FFF2-40B4-BE49-F238E27FC236}">
                <a16:creationId xmlns:a16="http://schemas.microsoft.com/office/drawing/2014/main" id="{431EE088-ADD6-66B1-CDE7-F1E40893E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21238" y="6395363"/>
            <a:ext cx="403720" cy="4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48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0EAB9-823E-3899-1C6B-A818A43F2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243" y="0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fr-FR" sz="4400" dirty="0"/>
              <a:t>Ressources et enjeux</a:t>
            </a:r>
          </a:p>
        </p:txBody>
      </p:sp>
      <p:sp>
        <p:nvSpPr>
          <p:cNvPr id="9" name="Rectangle : coins arrondis 8">
            <a:hlinkClick r:id="rId2" action="ppaction://hlinksldjump"/>
            <a:extLst>
              <a:ext uri="{FF2B5EF4-FFF2-40B4-BE49-F238E27FC236}">
                <a16:creationId xmlns:a16="http://schemas.microsoft.com/office/drawing/2014/main" id="{A5E7304C-24C1-CF57-ABAC-5EB59DA0ABC2}"/>
              </a:ext>
            </a:extLst>
          </p:cNvPr>
          <p:cNvSpPr/>
          <p:nvPr/>
        </p:nvSpPr>
        <p:spPr>
          <a:xfrm>
            <a:off x="2990223" y="1997241"/>
            <a:ext cx="3319137" cy="286351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u="sng" dirty="0">
                <a:solidFill>
                  <a:schemeClr val="tx1"/>
                </a:solidFill>
              </a:rPr>
              <a:t>UN GUIDE : </a:t>
            </a:r>
          </a:p>
          <a:p>
            <a:pPr algn="ctr"/>
            <a:endParaRPr lang="fr-FR" sz="2000" b="1" u="sng" dirty="0">
              <a:solidFill>
                <a:schemeClr val="tx1"/>
              </a:solidFill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Pour aider les équipes pédagogiques dans leurs démarches de conception d’une programmation et d’évaluations communes.</a:t>
            </a:r>
          </a:p>
        </p:txBody>
      </p:sp>
      <p:sp>
        <p:nvSpPr>
          <p:cNvPr id="10" name="Rectangle : coins arrondis 9">
            <a:hlinkClick r:id="rId3"/>
            <a:extLst>
              <a:ext uri="{FF2B5EF4-FFF2-40B4-BE49-F238E27FC236}">
                <a16:creationId xmlns:a16="http://schemas.microsoft.com/office/drawing/2014/main" id="{619CFC5F-2546-0A90-68CA-9B7E1855ADB2}"/>
              </a:ext>
            </a:extLst>
          </p:cNvPr>
          <p:cNvSpPr/>
          <p:nvPr/>
        </p:nvSpPr>
        <p:spPr>
          <a:xfrm>
            <a:off x="7296912" y="2357406"/>
            <a:ext cx="3480643" cy="2143185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u="sng" dirty="0">
                <a:solidFill>
                  <a:schemeClr val="tx1"/>
                </a:solidFill>
              </a:rPr>
              <a:t>UNE FAQ : </a:t>
            </a:r>
          </a:p>
          <a:p>
            <a:pPr algn="ctr"/>
            <a:endParaRPr lang="fr-FR" sz="2000" b="1" u="sng" dirty="0">
              <a:solidFill>
                <a:schemeClr val="tx1"/>
              </a:solidFill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Pour répondre aux questions quant à la certification des élèves au DNB.</a:t>
            </a:r>
          </a:p>
        </p:txBody>
      </p:sp>
      <p:sp>
        <p:nvSpPr>
          <p:cNvPr id="11" name="Rectangle : coins arrondis 10">
            <a:hlinkClick r:id="rId4"/>
            <a:extLst>
              <a:ext uri="{FF2B5EF4-FFF2-40B4-BE49-F238E27FC236}">
                <a16:creationId xmlns:a16="http://schemas.microsoft.com/office/drawing/2014/main" id="{809EC19E-E28C-036C-94CF-6CF296F5E390}"/>
              </a:ext>
            </a:extLst>
          </p:cNvPr>
          <p:cNvSpPr/>
          <p:nvPr/>
        </p:nvSpPr>
        <p:spPr>
          <a:xfrm>
            <a:off x="4678324" y="5060914"/>
            <a:ext cx="2275119" cy="159692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b="1" u="sng" dirty="0">
                <a:solidFill>
                  <a:schemeClr val="tx1"/>
                </a:solidFill>
              </a:rPr>
              <a:t>UN OUTIL :</a:t>
            </a: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Pour assister les équipes dans leurs démarches</a:t>
            </a:r>
            <a:r>
              <a:rPr lang="fr-FR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4" name="Flèche à angle droit 13">
            <a:extLst>
              <a:ext uri="{FF2B5EF4-FFF2-40B4-BE49-F238E27FC236}">
                <a16:creationId xmlns:a16="http://schemas.microsoft.com/office/drawing/2014/main" id="{1898B6C8-3450-326B-554B-26D3D2A52003}"/>
              </a:ext>
            </a:extLst>
          </p:cNvPr>
          <p:cNvSpPr/>
          <p:nvPr/>
        </p:nvSpPr>
        <p:spPr>
          <a:xfrm rot="5400000">
            <a:off x="3526649" y="5082134"/>
            <a:ext cx="1065567" cy="1023125"/>
          </a:xfrm>
          <a:prstGeom prst="bentUp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17" name="Image 16" descr="Une image contenant texte, Police, logo, Graphique&#10;&#10;Le contenu généré par l’IA peut être incorrect.">
            <a:hlinkClick r:id="rId5"/>
            <a:extLst>
              <a:ext uri="{FF2B5EF4-FFF2-40B4-BE49-F238E27FC236}">
                <a16:creationId xmlns:a16="http://schemas.microsoft.com/office/drawing/2014/main" id="{BCAC2C96-8770-E927-3FD8-59C3654366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3" name="Bouton d'action : Retour 2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33FE5959-B28C-5BB6-C181-40AA564C9660}"/>
              </a:ext>
            </a:extLst>
          </p:cNvPr>
          <p:cNvSpPr/>
          <p:nvPr/>
        </p:nvSpPr>
        <p:spPr>
          <a:xfrm rot="16200000">
            <a:off x="992623" y="626949"/>
            <a:ext cx="765544" cy="80807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Bouton d'action : Précédent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1C91ED7D-6E93-F1B6-4F35-A53663D64AF8}"/>
              </a:ext>
            </a:extLst>
          </p:cNvPr>
          <p:cNvSpPr/>
          <p:nvPr/>
        </p:nvSpPr>
        <p:spPr>
          <a:xfrm>
            <a:off x="997425" y="5889837"/>
            <a:ext cx="791336" cy="744279"/>
          </a:xfrm>
          <a:prstGeom prst="actionButtonBackPrevio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412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A2DFB2-F03B-C153-A99D-1C1215B47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91C663-3074-9C76-414E-AC5D7C411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fr-FR" sz="4400" dirty="0"/>
              <a:t>Objectif du guide</a:t>
            </a:r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B2C5B3DF-E669-AA43-D4E2-60EA9AA972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0" y="2178528"/>
            <a:ext cx="8534400" cy="3701065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fr-FR" dirty="0"/>
              <a:t>Tous les établissements ne proposent pas de programmation ni d’évaluations communes en EPS. Ce constat doit amener les équipes à s’interroger sur le parcours de formation des élèves. </a:t>
            </a:r>
            <a:br>
              <a:rPr lang="fr-FR" dirty="0"/>
            </a:br>
            <a:r>
              <a:rPr lang="fr-FR" dirty="0"/>
              <a:t>En s’appuyant sur le diagnostic du contexte de l’établissement, des caractéristiques et des besoins des élèves, les enseignants d’EPS, réunis en équipe, doivent proposer un projet pédagogique qui : </a:t>
            </a:r>
          </a:p>
          <a:p>
            <a:pPr>
              <a:buFontTx/>
              <a:buChar char="-"/>
            </a:pPr>
            <a:r>
              <a:rPr lang="fr-FR" dirty="0"/>
              <a:t>Propose une offre variée et ciblée d’APSA.</a:t>
            </a:r>
          </a:p>
          <a:p>
            <a:pPr>
              <a:buFontTx/>
              <a:buChar char="-"/>
            </a:pPr>
            <a:r>
              <a:rPr lang="fr-FR" dirty="0"/>
              <a:t>Précise la répartition équilibrée et variée de chaque Champ d’Apprentissage (CA) et du nombre de séquences des APSA.</a:t>
            </a:r>
          </a:p>
          <a:p>
            <a:pPr>
              <a:buFontTx/>
              <a:buChar char="-"/>
            </a:pPr>
            <a:r>
              <a:rPr lang="fr-FR" dirty="0"/>
              <a:t>Définit les modalités du parcours de l’élève et délimite les acquisitions communes par niveau de classe :  Attendus de Fin de Cycle (AFC).</a:t>
            </a:r>
          </a:p>
          <a:p>
            <a:pPr>
              <a:buFontTx/>
              <a:buChar char="-"/>
            </a:pPr>
            <a:r>
              <a:rPr lang="fr-FR" dirty="0"/>
              <a:t>Identifie les contenus par APSA et les situations d’évaluations communes.</a:t>
            </a:r>
          </a:p>
          <a:p>
            <a:pPr marL="0" indent="0">
              <a:buNone/>
            </a:pPr>
            <a:r>
              <a:rPr lang="fr-FR" dirty="0"/>
              <a:t>Ce projet définit un cadre de travail commun et garantit la cohérence et l’équité des enseignements et des attendus en EPS pour l’ensemble des élèves.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F77127F-2B6E-8918-6A4A-B694054583D4}"/>
              </a:ext>
            </a:extLst>
          </p:cNvPr>
          <p:cNvSpPr txBox="1"/>
          <p:nvPr/>
        </p:nvSpPr>
        <p:spPr>
          <a:xfrm>
            <a:off x="4539727" y="6214908"/>
            <a:ext cx="48794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Eduscol : </a:t>
            </a:r>
            <a:r>
              <a:rPr lang="fr-FR" sz="1400" dirty="0">
                <a:hlinkClick r:id="rId2"/>
              </a:rPr>
              <a:t>https://</a:t>
            </a:r>
            <a:r>
              <a:rPr lang="fr-FR" sz="1400" dirty="0" err="1">
                <a:hlinkClick r:id="rId2"/>
              </a:rPr>
              <a:t>eduscol.education.fr</a:t>
            </a:r>
            <a:r>
              <a:rPr lang="fr-FR" sz="1400" dirty="0">
                <a:hlinkClick r:id="rId2"/>
              </a:rPr>
              <a:t>/document/17905/download</a:t>
            </a:r>
            <a:endParaRPr lang="fr-FR" sz="1400" dirty="0"/>
          </a:p>
        </p:txBody>
      </p:sp>
      <p:sp>
        <p:nvSpPr>
          <p:cNvPr id="4" name="Bouton d'action : Suivant ou Précéden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F38644F-9D95-093A-BC72-CBC3F0ACD3CE}"/>
              </a:ext>
            </a:extLst>
          </p:cNvPr>
          <p:cNvSpPr/>
          <p:nvPr/>
        </p:nvSpPr>
        <p:spPr>
          <a:xfrm>
            <a:off x="10851451" y="5889838"/>
            <a:ext cx="791335" cy="744279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Bouton d'action : Accueil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FDABDF85-D5AD-4AA5-AD82-08E3C2696C61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Une image contenant texte, Police, logo, Graphique&#10;&#10;Le contenu généré par l’IA peut être incorrect.">
            <a:hlinkClick r:id="rId4"/>
            <a:extLst>
              <a:ext uri="{FF2B5EF4-FFF2-40B4-BE49-F238E27FC236}">
                <a16:creationId xmlns:a16="http://schemas.microsoft.com/office/drawing/2014/main" id="{04AFECDA-B0E8-AF29-A015-C690593B78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170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4DC80A-18EC-3380-4812-CDC3E5A3A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AB0D79-6461-8CE6-1C57-AF2203464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fr-FR" sz="4400" dirty="0"/>
              <a:t>Mode d’emploi</a:t>
            </a:r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B9C91142-34A3-3EA0-A84E-707B0F7C4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8524" y="2178527"/>
            <a:ext cx="8534399" cy="32247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fr-FR" dirty="0"/>
              <a:t>Le guide propose une méthode progressive en quatre étapes.  </a:t>
            </a:r>
          </a:p>
          <a:p>
            <a:pPr marL="0" indent="0" algn="just">
              <a:buNone/>
            </a:pPr>
            <a:endParaRPr lang="fr-FR" dirty="0"/>
          </a:p>
          <a:p>
            <a:pPr marL="0" indent="0" algn="just">
              <a:buNone/>
            </a:pPr>
            <a:r>
              <a:rPr lang="fr-FR" dirty="0"/>
              <a:t>La démarche doit se poursuivre jusqu’à ce que vous ayez mis en place une programmation et des évaluations communes de la 6</a:t>
            </a:r>
            <a:r>
              <a:rPr lang="fr-FR" baseline="30000" dirty="0"/>
              <a:t>ème</a:t>
            </a:r>
            <a:r>
              <a:rPr lang="fr-FR" dirty="0"/>
              <a:t> à la 3</a:t>
            </a:r>
            <a:r>
              <a:rPr lang="fr-FR" baseline="30000" dirty="0"/>
              <a:t>ème</a:t>
            </a:r>
            <a:r>
              <a:rPr lang="fr-FR" dirty="0"/>
              <a:t>. </a:t>
            </a:r>
          </a:p>
          <a:p>
            <a:pPr marL="0" indent="0" algn="just">
              <a:buNone/>
            </a:pPr>
            <a:endParaRPr lang="fr-FR" baseline="30000" dirty="0"/>
          </a:p>
          <a:p>
            <a:pPr marL="0" indent="0" algn="just">
              <a:buNone/>
            </a:pPr>
            <a:r>
              <a:rPr lang="fr-FR" dirty="0"/>
              <a:t>L’outil d’aide à la construction commune permet de suivre les étapes pas à pas. </a:t>
            </a:r>
            <a:endParaRPr lang="fr-FR" baseline="30000" dirty="0"/>
          </a:p>
        </p:txBody>
      </p:sp>
      <p:sp>
        <p:nvSpPr>
          <p:cNvPr id="5" name="Bouton d'action : Précédent 4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310222B2-4B3A-DE52-9513-163DD73198F7}"/>
              </a:ext>
            </a:extLst>
          </p:cNvPr>
          <p:cNvSpPr/>
          <p:nvPr/>
        </p:nvSpPr>
        <p:spPr>
          <a:xfrm>
            <a:off x="997425" y="5889837"/>
            <a:ext cx="791336" cy="744279"/>
          </a:xfrm>
          <a:prstGeom prst="actionButtonBackPrevio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Une image contenant texte, Police, logo, Graphique&#10;&#10;Le contenu généré par l’IA peut être incorrect.">
            <a:hlinkClick r:id="rId2"/>
            <a:extLst>
              <a:ext uri="{FF2B5EF4-FFF2-40B4-BE49-F238E27FC236}">
                <a16:creationId xmlns:a16="http://schemas.microsoft.com/office/drawing/2014/main" id="{A1AE39B4-B949-54DD-6709-18CDF104E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8" name="Bouton d'action : Suivant ou Précédent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2D124B8-394E-0BB7-41D2-1C1D7F3B448A}"/>
              </a:ext>
            </a:extLst>
          </p:cNvPr>
          <p:cNvSpPr/>
          <p:nvPr/>
        </p:nvSpPr>
        <p:spPr>
          <a:xfrm>
            <a:off x="10851451" y="5889838"/>
            <a:ext cx="791335" cy="744279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Bouton d'action : Accueil 8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D1A60124-E4B0-5DBE-A827-EF56626DF548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608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FF7A3-D4AD-7D17-2896-6225E12B3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3D512-C2BC-8C3A-F6CF-341EE5121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1" y="382385"/>
            <a:ext cx="8307344" cy="998943"/>
          </a:xfrm>
        </p:spPr>
        <p:txBody>
          <a:bodyPr anchor="b">
            <a:normAutofit/>
          </a:bodyPr>
          <a:lstStyle/>
          <a:p>
            <a:pPr algn="ctr"/>
            <a:r>
              <a:rPr lang="fr-FR" sz="4400" dirty="0"/>
              <a:t>Où en est mon établissement ? </a:t>
            </a:r>
          </a:p>
        </p:txBody>
      </p:sp>
      <p:pic>
        <p:nvPicPr>
          <p:cNvPr id="11" name="Image 10" descr="Une image contenant texte, Police, logo, Graphique&#10;&#10;Le contenu généré par l’IA peut être incorrect.">
            <a:hlinkClick r:id="rId2"/>
            <a:extLst>
              <a:ext uri="{FF2B5EF4-FFF2-40B4-BE49-F238E27FC236}">
                <a16:creationId xmlns:a16="http://schemas.microsoft.com/office/drawing/2014/main" id="{1E7465AE-3777-11F7-E910-F38945493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956" y="3260216"/>
            <a:ext cx="1078239" cy="761741"/>
          </a:xfrm>
          <a:prstGeom prst="rect">
            <a:avLst/>
          </a:prstGeom>
        </p:spPr>
      </p:pic>
      <p:sp>
        <p:nvSpPr>
          <p:cNvPr id="12" name="Bouton d'action : Accueil 11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7B59C246-2CA7-1981-8B24-74B9B1B015AD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Bouton d'action : Précédent 12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22C3E018-1CE6-847C-937B-F23CE47EE696}"/>
              </a:ext>
            </a:extLst>
          </p:cNvPr>
          <p:cNvSpPr/>
          <p:nvPr/>
        </p:nvSpPr>
        <p:spPr>
          <a:xfrm>
            <a:off x="997425" y="5889837"/>
            <a:ext cx="791336" cy="744279"/>
          </a:xfrm>
          <a:prstGeom prst="actionButtonBackPrevio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7" name="Tableau 16">
            <a:extLst>
              <a:ext uri="{FF2B5EF4-FFF2-40B4-BE49-F238E27FC236}">
                <a16:creationId xmlns:a16="http://schemas.microsoft.com/office/drawing/2014/main" id="{6CCFD652-F136-2754-DD04-51EA680319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013463"/>
              </p:ext>
            </p:extLst>
          </p:nvPr>
        </p:nvGraphicFramePr>
        <p:xfrm>
          <a:off x="1814888" y="1796143"/>
          <a:ext cx="9518076" cy="4123734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2379519">
                  <a:extLst>
                    <a:ext uri="{9D8B030D-6E8A-4147-A177-3AD203B41FA5}">
                      <a16:colId xmlns:a16="http://schemas.microsoft.com/office/drawing/2014/main" val="4252174254"/>
                    </a:ext>
                  </a:extLst>
                </a:gridCol>
                <a:gridCol w="2379519">
                  <a:extLst>
                    <a:ext uri="{9D8B030D-6E8A-4147-A177-3AD203B41FA5}">
                      <a16:colId xmlns:a16="http://schemas.microsoft.com/office/drawing/2014/main" val="537227536"/>
                    </a:ext>
                  </a:extLst>
                </a:gridCol>
                <a:gridCol w="2379519">
                  <a:extLst>
                    <a:ext uri="{9D8B030D-6E8A-4147-A177-3AD203B41FA5}">
                      <a16:colId xmlns:a16="http://schemas.microsoft.com/office/drawing/2014/main" val="2489003194"/>
                    </a:ext>
                  </a:extLst>
                </a:gridCol>
                <a:gridCol w="2379519">
                  <a:extLst>
                    <a:ext uri="{9D8B030D-6E8A-4147-A177-3AD203B41FA5}">
                      <a16:colId xmlns:a16="http://schemas.microsoft.com/office/drawing/2014/main" val="2924867865"/>
                    </a:ext>
                  </a:extLst>
                </a:gridCol>
              </a:tblGrid>
              <a:tr h="540657">
                <a:tc gridSpan="4">
                  <a:txBody>
                    <a:bodyPr/>
                    <a:lstStyle/>
                    <a:p>
                      <a:pPr>
                        <a:buNone/>
                      </a:pPr>
                      <a:endParaRPr lang="fr-FR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3F3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3F3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3F3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486652"/>
                  </a:ext>
                </a:extLst>
              </a:tr>
              <a:tr h="5184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fr-FR" sz="2000" b="1" kern="100" dirty="0">
                          <a:solidFill>
                            <a:schemeClr val="tx1"/>
                          </a:solidFill>
                          <a:effectLst/>
                        </a:rPr>
                        <a:t>ETAPE 1</a:t>
                      </a:r>
                      <a:endParaRPr lang="fr-FR" sz="2000" b="1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fr-FR" sz="2000" b="1" kern="100" dirty="0">
                          <a:effectLst/>
                        </a:rPr>
                        <a:t>ETAPE 2</a:t>
                      </a:r>
                      <a:endParaRPr lang="fr-FR" sz="20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fr-FR" sz="2000" b="1" kern="100" dirty="0">
                          <a:effectLst/>
                        </a:rPr>
                        <a:t>ETAPE 3</a:t>
                      </a:r>
                      <a:endParaRPr lang="fr-FR" sz="20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fr-FR" sz="2000" b="1" kern="100" dirty="0">
                          <a:effectLst/>
                        </a:rPr>
                        <a:t>ETAPE 4</a:t>
                      </a:r>
                      <a:endParaRPr lang="fr-FR" sz="20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813707"/>
                  </a:ext>
                </a:extLst>
              </a:tr>
              <a:tr h="306467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fr-FR" sz="2000" b="0" u="none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fr-FR" sz="2000" b="0" u="none" kern="100" dirty="0">
                          <a:solidFill>
                            <a:schemeClr val="tx1"/>
                          </a:solidFill>
                          <a:effectLst/>
                        </a:rPr>
                        <a:t>Une programmation et des évaluations différentes d’un collègue à un autre en 3</a:t>
                      </a:r>
                      <a:r>
                        <a:rPr lang="fr-FR" sz="2000" b="0" u="none" kern="100" baseline="30000" dirty="0">
                          <a:solidFill>
                            <a:schemeClr val="tx1"/>
                          </a:solidFill>
                          <a:effectLst/>
                        </a:rPr>
                        <a:t>ème</a:t>
                      </a:r>
                    </a:p>
                    <a:p>
                      <a:pPr algn="ctr">
                        <a:buNone/>
                      </a:pPr>
                      <a:endParaRPr lang="fr-FR" sz="2000" b="0" u="sng" kern="100" baseline="300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buNone/>
                      </a:pPr>
                      <a:endParaRPr lang="fr-FR" sz="2000" b="0" u="sng" kern="100" baseline="300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fr-FR" sz="2000" kern="100" dirty="0"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fr-FR" sz="2000" kern="100" dirty="0">
                          <a:effectLst/>
                        </a:rPr>
                        <a:t>Une programmation et des évaluations communes uniquement en 3</a:t>
                      </a:r>
                      <a:r>
                        <a:rPr lang="fr-FR" sz="2000" kern="100" baseline="30000" dirty="0">
                          <a:effectLst/>
                        </a:rPr>
                        <a:t>ème</a:t>
                      </a:r>
                      <a:endParaRPr lang="fr-FR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fr-FR" sz="2000" kern="100" dirty="0"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fr-FR" sz="2000" kern="100" dirty="0">
                          <a:effectLst/>
                        </a:rPr>
                        <a:t>Une programmation commune au cycle 4 mais des évaluations communes seulement en 3</a:t>
                      </a:r>
                      <a:r>
                        <a:rPr lang="fr-FR" sz="2000" kern="100" baseline="30000" dirty="0">
                          <a:effectLst/>
                        </a:rPr>
                        <a:t>ème</a:t>
                      </a:r>
                      <a:r>
                        <a:rPr lang="fr-FR" sz="2000" kern="100" dirty="0">
                          <a:effectLst/>
                        </a:rPr>
                        <a:t> </a:t>
                      </a:r>
                    </a:p>
                    <a:p>
                      <a:pPr algn="ctr">
                        <a:buNone/>
                      </a:pPr>
                      <a:r>
                        <a:rPr lang="fr-FR" sz="2000" kern="100" dirty="0">
                          <a:effectLst/>
                        </a:rPr>
                        <a:t> </a:t>
                      </a:r>
                      <a:endParaRPr lang="fr-FR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fr-FR" sz="2000" kern="100" dirty="0"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fr-FR" sz="2000" kern="100" dirty="0">
                          <a:effectLst/>
                        </a:rPr>
                        <a:t>Une programmation et des évaluations communes au cycle 4 </a:t>
                      </a:r>
                    </a:p>
                    <a:p>
                      <a:pPr algn="ctr">
                        <a:buNone/>
                      </a:pPr>
                      <a:r>
                        <a:rPr lang="fr-FR" sz="2000" kern="100" dirty="0">
                          <a:effectLst/>
                        </a:rPr>
                        <a:t> </a:t>
                      </a:r>
                      <a:endParaRPr lang="fr-FR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591033"/>
                  </a:ext>
                </a:extLst>
              </a:tr>
            </a:tbl>
          </a:graphicData>
        </a:graphic>
      </p:graphicFrame>
      <p:pic>
        <p:nvPicPr>
          <p:cNvPr id="18" name="Graphique 17" descr="Mille avec un remplissage uni">
            <a:hlinkClick r:id="rId5" action="ppaction://hlinksldjump"/>
            <a:extLst>
              <a:ext uri="{FF2B5EF4-FFF2-40B4-BE49-F238E27FC236}">
                <a16:creationId xmlns:a16="http://schemas.microsoft.com/office/drawing/2014/main" id="{09AE47A8-18E4-2EC3-7DF1-47E32E5875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174490" y="2289165"/>
            <a:ext cx="601999" cy="601999"/>
          </a:xfrm>
          <a:prstGeom prst="rect">
            <a:avLst/>
          </a:prstGeom>
        </p:spPr>
      </p:pic>
      <p:pic>
        <p:nvPicPr>
          <p:cNvPr id="19" name="Graphique 18" descr="Mille avec un remplissage uni">
            <a:hlinkClick r:id="rId5" action="ppaction://hlinksldjump"/>
            <a:extLst>
              <a:ext uri="{FF2B5EF4-FFF2-40B4-BE49-F238E27FC236}">
                <a16:creationId xmlns:a16="http://schemas.microsoft.com/office/drawing/2014/main" id="{5F81C592-E4FF-F224-E73F-E6EC48C0E3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97130" y="2294563"/>
            <a:ext cx="601999" cy="601999"/>
          </a:xfrm>
          <a:prstGeom prst="rect">
            <a:avLst/>
          </a:prstGeom>
        </p:spPr>
      </p:pic>
      <p:sp>
        <p:nvSpPr>
          <p:cNvPr id="22" name="Flèche vers le bas 21">
            <a:extLst>
              <a:ext uri="{FF2B5EF4-FFF2-40B4-BE49-F238E27FC236}">
                <a16:creationId xmlns:a16="http://schemas.microsoft.com/office/drawing/2014/main" id="{60974A8B-13E4-D851-5D3F-2E6FD2E9A243}"/>
              </a:ext>
            </a:extLst>
          </p:cNvPr>
          <p:cNvSpPr/>
          <p:nvPr/>
        </p:nvSpPr>
        <p:spPr>
          <a:xfrm rot="16200000">
            <a:off x="6196843" y="-2879309"/>
            <a:ext cx="754169" cy="9518077"/>
          </a:xfrm>
          <a:prstGeom prst="downArrow">
            <a:avLst/>
          </a:prstGeom>
          <a:gradFill>
            <a:gsLst>
              <a:gs pos="4900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Graphique 9" descr="Loupe avec un remplissage uni">
            <a:hlinkClick r:id="rId8" action="ppaction://hlinksldjump"/>
            <a:extLst>
              <a:ext uri="{FF2B5EF4-FFF2-40B4-BE49-F238E27FC236}">
                <a16:creationId xmlns:a16="http://schemas.microsoft.com/office/drawing/2014/main" id="{56F8BFD6-02D2-521B-EFD4-7F326190DC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69783" y="4978270"/>
            <a:ext cx="754171" cy="754171"/>
          </a:xfrm>
          <a:prstGeom prst="rect">
            <a:avLst/>
          </a:prstGeom>
        </p:spPr>
      </p:pic>
      <p:pic>
        <p:nvPicPr>
          <p:cNvPr id="23" name="Graphique 22" descr="Loupe avec un remplissage uni">
            <a:hlinkClick r:id="rId11" action="ppaction://hlinksldjump"/>
            <a:extLst>
              <a:ext uri="{FF2B5EF4-FFF2-40B4-BE49-F238E27FC236}">
                <a16:creationId xmlns:a16="http://schemas.microsoft.com/office/drawing/2014/main" id="{583F9025-A513-C95C-22DA-D0C64218B3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52583" y="4978270"/>
            <a:ext cx="754171" cy="754171"/>
          </a:xfrm>
          <a:prstGeom prst="rect">
            <a:avLst/>
          </a:prstGeom>
        </p:spPr>
      </p:pic>
      <p:pic>
        <p:nvPicPr>
          <p:cNvPr id="24" name="Graphique 23" descr="Loupe avec un remplissage uni">
            <a:hlinkClick r:id="rId5" action="ppaction://hlinksldjump"/>
            <a:extLst>
              <a:ext uri="{FF2B5EF4-FFF2-40B4-BE49-F238E27FC236}">
                <a16:creationId xmlns:a16="http://schemas.microsoft.com/office/drawing/2014/main" id="{FAA990E7-3566-A6E4-9FCB-6CC52A276BD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847198" y="4978270"/>
            <a:ext cx="754171" cy="754171"/>
          </a:xfrm>
          <a:prstGeom prst="rect">
            <a:avLst/>
          </a:prstGeom>
        </p:spPr>
      </p:pic>
      <p:pic>
        <p:nvPicPr>
          <p:cNvPr id="25" name="Graphique 24" descr="Loupe avec un remplissage uni">
            <a:hlinkClick r:id="rId12" action="ppaction://hlinksldjump"/>
            <a:extLst>
              <a:ext uri="{FF2B5EF4-FFF2-40B4-BE49-F238E27FC236}">
                <a16:creationId xmlns:a16="http://schemas.microsoft.com/office/drawing/2014/main" id="{A0A77A23-3AAC-6B38-53C9-690B36C8EC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98620" y="4978270"/>
            <a:ext cx="754171" cy="754171"/>
          </a:xfrm>
          <a:prstGeom prst="rect">
            <a:avLst/>
          </a:prstGeom>
        </p:spPr>
      </p:pic>
      <p:sp>
        <p:nvSpPr>
          <p:cNvPr id="26" name="Rectangle 25">
            <a:hlinkClick r:id="rId11" action="ppaction://hlinksldjump"/>
            <a:extLst>
              <a:ext uri="{FF2B5EF4-FFF2-40B4-BE49-F238E27FC236}">
                <a16:creationId xmlns:a16="http://schemas.microsoft.com/office/drawing/2014/main" id="{2C2D858D-FDA7-5EF2-F67D-B92EBE7EA4BF}"/>
              </a:ext>
            </a:extLst>
          </p:cNvPr>
          <p:cNvSpPr/>
          <p:nvPr/>
        </p:nvSpPr>
        <p:spPr>
          <a:xfrm>
            <a:off x="1814887" y="2840083"/>
            <a:ext cx="2395119" cy="304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rId12" action="ppaction://hlinksldjump"/>
            <a:extLst>
              <a:ext uri="{FF2B5EF4-FFF2-40B4-BE49-F238E27FC236}">
                <a16:creationId xmlns:a16="http://schemas.microsoft.com/office/drawing/2014/main" id="{A2A84D19-3C4E-AA83-5893-C21F1D4C5D15}"/>
              </a:ext>
            </a:extLst>
          </p:cNvPr>
          <p:cNvSpPr/>
          <p:nvPr/>
        </p:nvSpPr>
        <p:spPr>
          <a:xfrm>
            <a:off x="4201587" y="2840083"/>
            <a:ext cx="2395119" cy="304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rId8" action="ppaction://hlinksldjump"/>
            <a:extLst>
              <a:ext uri="{FF2B5EF4-FFF2-40B4-BE49-F238E27FC236}">
                <a16:creationId xmlns:a16="http://schemas.microsoft.com/office/drawing/2014/main" id="{5B4920D3-8A25-7BB1-8C80-F7EE67645195}"/>
              </a:ext>
            </a:extLst>
          </p:cNvPr>
          <p:cNvSpPr/>
          <p:nvPr/>
        </p:nvSpPr>
        <p:spPr>
          <a:xfrm>
            <a:off x="6551146" y="2784024"/>
            <a:ext cx="2395119" cy="30883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rId5" action="ppaction://hlinksldjump"/>
            <a:extLst>
              <a:ext uri="{FF2B5EF4-FFF2-40B4-BE49-F238E27FC236}">
                <a16:creationId xmlns:a16="http://schemas.microsoft.com/office/drawing/2014/main" id="{D5C9B600-D093-85F6-1E24-9B8B9DB22CB9}"/>
              </a:ext>
            </a:extLst>
          </p:cNvPr>
          <p:cNvSpPr/>
          <p:nvPr/>
        </p:nvSpPr>
        <p:spPr>
          <a:xfrm>
            <a:off x="8937846" y="2940511"/>
            <a:ext cx="2395119" cy="30883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3" name="Graphique 32" descr="Mille avec un remplissage uni">
            <a:hlinkClick r:id="rId5" action="ppaction://hlinksldjump"/>
            <a:extLst>
              <a:ext uri="{FF2B5EF4-FFF2-40B4-BE49-F238E27FC236}">
                <a16:creationId xmlns:a16="http://schemas.microsoft.com/office/drawing/2014/main" id="{E46426A8-FE23-55C7-5D98-9692124D70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33528" y="2296169"/>
            <a:ext cx="601999" cy="601999"/>
          </a:xfrm>
          <a:prstGeom prst="rect">
            <a:avLst/>
          </a:prstGeom>
        </p:spPr>
      </p:pic>
      <p:pic>
        <p:nvPicPr>
          <p:cNvPr id="34" name="Graphique 33" descr="Mille avec un remplissage uni">
            <a:hlinkClick r:id="rId5" action="ppaction://hlinksldjump"/>
            <a:extLst>
              <a:ext uri="{FF2B5EF4-FFF2-40B4-BE49-F238E27FC236}">
                <a16:creationId xmlns:a16="http://schemas.microsoft.com/office/drawing/2014/main" id="{CF16E183-E6C5-2D65-FCB5-03603CCD81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56168" y="2294563"/>
            <a:ext cx="601999" cy="60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144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E8BF2A-D1E2-7B99-96AC-70F3D8DEB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732952-D137-1756-2A28-1D30366D4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3282" y="382385"/>
            <a:ext cx="8906718" cy="1413758"/>
          </a:xfrm>
        </p:spPr>
        <p:txBody>
          <a:bodyPr anchor="b">
            <a:normAutofit fontScale="90000"/>
          </a:bodyPr>
          <a:lstStyle/>
          <a:p>
            <a:pPr algn="ctr"/>
            <a:r>
              <a:rPr lang="fr-FR" sz="4400" u="sng" dirty="0"/>
              <a:t>Etape 1 : </a:t>
            </a:r>
            <a:r>
              <a:rPr lang="fr-FR" sz="4400" dirty="0"/>
              <a:t>Vers une Programmation et des évaluations communes en 3</a:t>
            </a:r>
            <a:r>
              <a:rPr lang="fr-FR" sz="4400" baseline="30000" dirty="0"/>
              <a:t>ème</a:t>
            </a:r>
            <a:r>
              <a:rPr lang="fr-FR" sz="4400" dirty="0"/>
              <a:t> </a:t>
            </a:r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9725370F-1203-CA54-9A7B-004E5C42E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3281" y="2178527"/>
            <a:ext cx="9363919" cy="450006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sz="1600" dirty="0"/>
              <a:t>Dans mon établissement nous avons une programmation et des évaluations différentes d’un collègue à un autre en 3</a:t>
            </a:r>
            <a:r>
              <a:rPr lang="fr-FR" sz="1600" baseline="30000" dirty="0"/>
              <a:t>ème</a:t>
            </a:r>
            <a:r>
              <a:rPr lang="fr-FR" sz="1600" dirty="0"/>
              <a:t>. </a:t>
            </a:r>
          </a:p>
          <a:p>
            <a:pPr marL="0" indent="0">
              <a:buNone/>
            </a:pPr>
            <a:endParaRPr lang="fr-FR" sz="1600" dirty="0"/>
          </a:p>
          <a:p>
            <a:pPr marL="0" indent="0">
              <a:buNone/>
            </a:pPr>
            <a:r>
              <a:rPr lang="fr-FR" sz="1600" dirty="0"/>
              <a:t>Objectif : Commencer par construire une programmation et des </a:t>
            </a:r>
            <a:r>
              <a:rPr lang="fr-FR" sz="1600" dirty="0">
                <a:hlinkClick r:id="rId2" action="ppaction://hlinksldjump"/>
              </a:rPr>
              <a:t>évaluations communes</a:t>
            </a:r>
            <a:r>
              <a:rPr lang="fr-FR" sz="1600" dirty="0"/>
              <a:t> en 3</a:t>
            </a:r>
            <a:r>
              <a:rPr lang="fr-FR" sz="1600" baseline="30000" dirty="0"/>
              <a:t>ème</a:t>
            </a:r>
            <a:r>
              <a:rPr lang="fr-FR" sz="1600" dirty="0"/>
              <a:t> sur au moins trois APSA.</a:t>
            </a:r>
          </a:p>
          <a:p>
            <a:pPr marL="0" indent="0">
              <a:buNone/>
            </a:pPr>
            <a:r>
              <a:rPr lang="fr-FR" sz="1600" dirty="0"/>
              <a:t> </a:t>
            </a:r>
          </a:p>
          <a:p>
            <a:pPr marL="0" indent="0">
              <a:buNone/>
            </a:pPr>
            <a:r>
              <a:rPr lang="fr-FR" sz="1600" dirty="0"/>
              <a:t>Réunir l’équipe EPS pour anticiper la prochaine rentrée scolaire et :</a:t>
            </a:r>
          </a:p>
          <a:p>
            <a:pPr>
              <a:buFont typeface="Wingdings" pitchFamily="2" charset="2"/>
              <a:buChar char="q"/>
            </a:pPr>
            <a:r>
              <a:rPr lang="fr-FR" sz="1600" dirty="0"/>
              <a:t> Choisir (au moins) trois APSA communes dans trois Champs d’apprentissages différents pour toutes les classes de 3</a:t>
            </a:r>
            <a:r>
              <a:rPr lang="fr-FR" sz="1600" baseline="30000" dirty="0"/>
              <a:t>ème</a:t>
            </a:r>
            <a:r>
              <a:rPr lang="fr-FR" sz="1600" dirty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fr-FR" sz="1600" dirty="0"/>
              <a:t> Vérifier la faisabilité : en termes de planification des séquences d’apprentissage  (10h de pratique effective préconisées) et d’utilisation des installations / anticiper les contraintes d’EDT et les présenter au </a:t>
            </a:r>
            <a:r>
              <a:rPr lang="fr-FR" sz="1600" dirty="0" err="1"/>
              <a:t>chef.fe</a:t>
            </a:r>
            <a:r>
              <a:rPr lang="fr-FR" sz="1600" dirty="0"/>
              <a:t> d’établissement pour validation.</a:t>
            </a:r>
          </a:p>
          <a:p>
            <a:pPr>
              <a:buFont typeface="Wingdings" pitchFamily="2" charset="2"/>
              <a:buChar char="q"/>
            </a:pPr>
            <a:r>
              <a:rPr lang="fr-FR" sz="1600" dirty="0"/>
              <a:t> Choisir les Attendus de Fin de Cycle évalués pour chaque APSA.</a:t>
            </a:r>
          </a:p>
          <a:p>
            <a:pPr>
              <a:buFont typeface="Wingdings" pitchFamily="2" charset="2"/>
              <a:buChar char="q"/>
            </a:pPr>
            <a:r>
              <a:rPr lang="fr-FR" sz="1600" dirty="0"/>
              <a:t> Choisir des dispositifs d’évaluation communs au regard des exigences du DNB.</a:t>
            </a:r>
          </a:p>
          <a:p>
            <a:pPr>
              <a:buFont typeface="Wingdings" pitchFamily="2" charset="2"/>
              <a:buChar char="q"/>
            </a:pPr>
            <a:r>
              <a:rPr lang="fr-FR" sz="1600" dirty="0"/>
              <a:t> Définir des grilles d’évaluation des attendus de fin de cycle en lien aux domaines (échelles descriptives).</a:t>
            </a:r>
          </a:p>
          <a:p>
            <a:pPr marL="0" indent="0" algn="ctr">
              <a:buNone/>
            </a:pPr>
            <a:endParaRPr lang="fr-FR" sz="1600" dirty="0"/>
          </a:p>
          <a:p>
            <a:pPr marL="0" indent="0" algn="ctr">
              <a:buNone/>
            </a:pPr>
            <a:r>
              <a:rPr lang="fr-FR" sz="1600" b="1" dirty="0">
                <a:hlinkClick r:id="rId3" action="ppaction://hlinksldjump"/>
              </a:rPr>
              <a:t>La démarche d’évaluation commune</a:t>
            </a:r>
            <a:r>
              <a:rPr lang="fr-FR" sz="1600" b="1" dirty="0"/>
              <a:t>   /   </a:t>
            </a:r>
            <a:r>
              <a:rPr lang="fr-FR" sz="1600" b="1" dirty="0">
                <a:hlinkClick r:id="rId4"/>
              </a:rPr>
              <a:t>Outil d’aide à la construction commune</a:t>
            </a:r>
            <a:endParaRPr lang="fr-FR" sz="1600" b="1" dirty="0"/>
          </a:p>
        </p:txBody>
      </p:sp>
      <p:sp>
        <p:nvSpPr>
          <p:cNvPr id="6" name="Bouton d'action : Retour 5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462BB79B-A6EA-80DE-0016-BA71B5813FFA}"/>
              </a:ext>
            </a:extLst>
          </p:cNvPr>
          <p:cNvSpPr/>
          <p:nvPr/>
        </p:nvSpPr>
        <p:spPr>
          <a:xfrm rot="16200000">
            <a:off x="1010321" y="1392106"/>
            <a:ext cx="765544" cy="80807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texte, Police, logo, Graphique&#10;&#10;Le contenu généré par l’IA peut être incorrect.">
            <a:hlinkClick r:id="rId6"/>
            <a:extLst>
              <a:ext uri="{FF2B5EF4-FFF2-40B4-BE49-F238E27FC236}">
                <a16:creationId xmlns:a16="http://schemas.microsoft.com/office/drawing/2014/main" id="{02CC9780-7B30-ED58-50EF-B3F8AC5659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4" name="Bouton d'action : Accueil 3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302149A6-4D04-DC7D-192F-8B24E998751B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08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A1FFFD-6E94-CF29-3D84-25F1DEBFF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AABEE-85FA-A4CF-9FC4-C0E27A678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681505"/>
            <a:ext cx="8534399" cy="932848"/>
          </a:xfrm>
        </p:spPr>
        <p:txBody>
          <a:bodyPr anchor="b">
            <a:normAutofit fontScale="90000"/>
          </a:bodyPr>
          <a:lstStyle/>
          <a:p>
            <a:pPr algn="ctr"/>
            <a:r>
              <a:rPr lang="fr-FR" sz="4400" u="sng" dirty="0"/>
              <a:t>Etape 2 : </a:t>
            </a:r>
            <a:r>
              <a:rPr lang="fr-FR" sz="4400" dirty="0"/>
              <a:t>Vers un parcours commun au cycle 4</a:t>
            </a:r>
          </a:p>
        </p:txBody>
      </p:sp>
      <p:sp>
        <p:nvSpPr>
          <p:cNvPr id="32" name="Espace réservé du contenu 2">
            <a:extLst>
              <a:ext uri="{FF2B5EF4-FFF2-40B4-BE49-F238E27FC236}">
                <a16:creationId xmlns:a16="http://schemas.microsoft.com/office/drawing/2014/main" id="{D77AA392-8BAE-2AD3-8829-BFC006377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0" y="2059105"/>
            <a:ext cx="8534400" cy="4313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1800" dirty="0"/>
              <a:t>Dans mon établissement nous avons une programmation et des </a:t>
            </a:r>
            <a:r>
              <a:rPr lang="fr-FR" sz="1800" dirty="0">
                <a:hlinkClick r:id="rId2" action="ppaction://hlinksldjump"/>
              </a:rPr>
              <a:t>évaluations communes </a:t>
            </a:r>
            <a:r>
              <a:rPr lang="fr-FR" sz="1800" dirty="0"/>
              <a:t>uniquement en 3</a:t>
            </a:r>
            <a:r>
              <a:rPr lang="fr-FR" sz="1800" baseline="30000" dirty="0"/>
              <a:t>ème</a:t>
            </a:r>
            <a:r>
              <a:rPr lang="fr-FR" sz="1800" dirty="0"/>
              <a:t> sur au moins trois APSA. </a:t>
            </a:r>
          </a:p>
          <a:p>
            <a:pPr marL="0" indent="0">
              <a:lnSpc>
                <a:spcPct val="100000"/>
              </a:lnSpc>
              <a:buNone/>
            </a:pPr>
            <a:endParaRPr lang="fr-FR" sz="1800" dirty="0"/>
          </a:p>
          <a:p>
            <a:pPr marL="0" indent="0">
              <a:lnSpc>
                <a:spcPct val="100000"/>
              </a:lnSpc>
              <a:buNone/>
            </a:pPr>
            <a:r>
              <a:rPr lang="fr-FR" sz="1800" dirty="0"/>
              <a:t>Objectif :  Construire une programmation commune au cycle 4.</a:t>
            </a:r>
            <a:endParaRPr lang="fr-FR" sz="1800" baseline="30000" dirty="0"/>
          </a:p>
          <a:p>
            <a:pPr marL="0" indent="0">
              <a:lnSpc>
                <a:spcPct val="100000"/>
              </a:lnSpc>
              <a:buNone/>
            </a:pPr>
            <a:endParaRPr lang="fr-FR" sz="1800" dirty="0"/>
          </a:p>
          <a:p>
            <a:pPr marL="0" indent="0">
              <a:lnSpc>
                <a:spcPct val="100000"/>
              </a:lnSpc>
              <a:buNone/>
            </a:pPr>
            <a:r>
              <a:rPr lang="fr-FR" sz="1800" dirty="0"/>
              <a:t>Réunir l’équipe EPS pour anticiper la prochaine rentrée scolaire et penser les étapes du parcours de formation de l’élève : </a:t>
            </a:r>
            <a:r>
              <a:rPr lang="fr-FR" sz="1800" dirty="0">
                <a:solidFill>
                  <a:srgbClr val="FF0000"/>
                </a:solidFill>
                <a:hlinkClick r:id="rId3"/>
              </a:rPr>
              <a:t>Outil d’aide à la construction commune</a:t>
            </a:r>
            <a:endParaRPr lang="fr-FR" sz="1800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itchFamily="2" charset="2"/>
              <a:buChar char="q"/>
            </a:pPr>
            <a:r>
              <a:rPr lang="fr-FR" sz="1800" dirty="0"/>
              <a:t> Programmer des APSA communes au cycle 4 (contraintes EDT/installations). </a:t>
            </a:r>
          </a:p>
          <a:p>
            <a:pPr>
              <a:lnSpc>
                <a:spcPct val="100000"/>
              </a:lnSpc>
              <a:buFont typeface="Wingdings" pitchFamily="2" charset="2"/>
              <a:buChar char="q"/>
            </a:pPr>
            <a:r>
              <a:rPr lang="fr-FR" sz="1800" dirty="0"/>
              <a:t> Définir les acquisitions prioritaires communes (attendus de fin de cycle en lien aux domaines) dans chaque Champ d’Apprentissage et pour chaque année du cursus.</a:t>
            </a:r>
          </a:p>
        </p:txBody>
      </p:sp>
      <p:pic>
        <p:nvPicPr>
          <p:cNvPr id="3" name="Image 2" descr="Une image contenant texte, Police, logo, Graphique&#10;&#10;Le contenu généré par l’IA peut être incorrect.">
            <a:hlinkClick r:id="rId4"/>
            <a:extLst>
              <a:ext uri="{FF2B5EF4-FFF2-40B4-BE49-F238E27FC236}">
                <a16:creationId xmlns:a16="http://schemas.microsoft.com/office/drawing/2014/main" id="{2067D79C-CCCC-64A5-EEB6-8CAD7D2925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4" name="Bouton d'action : Accueil 3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944E4680-C21F-9682-0CCA-D1952F6AA40D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Bouton d'action : Retour 4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F90C2F4-7E71-FBCA-46CB-89C639D2381B}"/>
              </a:ext>
            </a:extLst>
          </p:cNvPr>
          <p:cNvSpPr/>
          <p:nvPr/>
        </p:nvSpPr>
        <p:spPr>
          <a:xfrm rot="16200000">
            <a:off x="1010321" y="1392106"/>
            <a:ext cx="765544" cy="80807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558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0EB5E7-FEB7-8C7A-0810-09A85A2E5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8DA66-11B9-778C-1AE1-9750CA40C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fr-FR" sz="4400" u="sng" dirty="0"/>
              <a:t>Etape 3 : </a:t>
            </a:r>
            <a:r>
              <a:rPr lang="fr-FR" sz="4400" dirty="0"/>
              <a:t>Vers des évaluations communes au cycle 4 </a:t>
            </a:r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5B0CE08A-3B93-D319-0EB1-1C0D5CDB5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0" y="2178528"/>
            <a:ext cx="8534400" cy="370106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fr-FR" sz="1600" dirty="0"/>
              <a:t>Dans mon établissement nous avons une programmation commune au cycle 4 mais une </a:t>
            </a:r>
            <a:r>
              <a:rPr lang="fr-FR" sz="1600" dirty="0">
                <a:hlinkClick r:id="rId2" action="ppaction://hlinksldjump"/>
              </a:rPr>
              <a:t>évaluation commune </a:t>
            </a:r>
            <a:r>
              <a:rPr lang="fr-FR" sz="1600" dirty="0"/>
              <a:t>seulement en 3</a:t>
            </a:r>
            <a:r>
              <a:rPr lang="fr-FR" sz="1600" baseline="30000" dirty="0"/>
              <a:t>ème</a:t>
            </a:r>
            <a:r>
              <a:rPr lang="fr-FR" sz="1600" dirty="0"/>
              <a:t> .</a:t>
            </a:r>
          </a:p>
          <a:p>
            <a:pPr>
              <a:buFont typeface="Wingdings" pitchFamily="2" charset="2"/>
              <a:buChar char="q"/>
            </a:pPr>
            <a:endParaRPr lang="fr-FR" sz="1600" dirty="0"/>
          </a:p>
          <a:p>
            <a:pPr marL="0" indent="0">
              <a:buNone/>
            </a:pPr>
            <a:r>
              <a:rPr lang="fr-FR" sz="1600" dirty="0"/>
              <a:t>Objectif : Construire une programmation et des évaluations communes au cycle 4.</a:t>
            </a:r>
            <a:endParaRPr lang="fr-FR" sz="1600" baseline="30000" dirty="0"/>
          </a:p>
          <a:p>
            <a:pPr>
              <a:buFont typeface="Wingdings" pitchFamily="2" charset="2"/>
              <a:buChar char="q"/>
            </a:pPr>
            <a:endParaRPr lang="fr-FR" sz="1600" dirty="0"/>
          </a:p>
          <a:p>
            <a:pPr marL="0" indent="0">
              <a:lnSpc>
                <a:spcPct val="100000"/>
              </a:lnSpc>
              <a:buNone/>
            </a:pPr>
            <a:r>
              <a:rPr lang="fr-FR" sz="1600" dirty="0"/>
              <a:t>Réunir l’équipe EPS pour anticiper la prochaine rentrée scolaire et : </a:t>
            </a:r>
          </a:p>
          <a:p>
            <a:pPr>
              <a:lnSpc>
                <a:spcPct val="100000"/>
              </a:lnSpc>
              <a:buFont typeface="Wingdings" pitchFamily="2" charset="2"/>
              <a:buChar char="q"/>
            </a:pPr>
            <a:r>
              <a:rPr lang="fr-FR" sz="1600" dirty="0">
                <a:hlinkClick r:id="rId3" action="ppaction://hlinksldjump"/>
              </a:rPr>
              <a:t>Choisir des dispositifs d’évaluation communs pour chaque APSA des différents niveaux.</a:t>
            </a:r>
            <a:endParaRPr lang="fr-FR" sz="1600" dirty="0"/>
          </a:p>
          <a:p>
            <a:pPr>
              <a:buFont typeface="Wingdings" pitchFamily="2" charset="2"/>
              <a:buChar char="q"/>
            </a:pPr>
            <a:r>
              <a:rPr lang="fr-FR" sz="1600" dirty="0"/>
              <a:t>Définir des grilles d’évaluation des attendus de fin de cycle en lien aux domaines (échelles descriptives) pour chaque APSA. </a:t>
            </a:r>
            <a:r>
              <a:rPr lang="fr-FR" sz="1600" dirty="0">
                <a:solidFill>
                  <a:schemeClr val="tx1"/>
                </a:solidFill>
              </a:rPr>
              <a:t>(</a:t>
            </a:r>
            <a:r>
              <a:rPr lang="fr-FR" sz="1600" dirty="0">
                <a:solidFill>
                  <a:srgbClr val="FF0000"/>
                </a:solidFill>
                <a:hlinkClick r:id="rId4"/>
              </a:rPr>
              <a:t>Etape 3 à 5 de l’Outils d’aide à la construction commune</a:t>
            </a:r>
            <a:r>
              <a:rPr lang="fr-FR" sz="1600" dirty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3" name="Image 2" descr="Une image contenant texte, Police, logo, Graphique&#10;&#10;Le contenu généré par l’IA peut être incorrect.">
            <a:hlinkClick r:id="rId5"/>
            <a:extLst>
              <a:ext uri="{FF2B5EF4-FFF2-40B4-BE49-F238E27FC236}">
                <a16:creationId xmlns:a16="http://schemas.microsoft.com/office/drawing/2014/main" id="{191B29EC-7934-2B45-379A-CBD7EF7FAB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5" name="Bouton d'action : Accueil 4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210461E-0748-B7F0-36D3-6113F617991C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Bouton d'action : Retour 3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6FD57FA3-FD55-6EBD-146B-4EC203888508}"/>
              </a:ext>
            </a:extLst>
          </p:cNvPr>
          <p:cNvSpPr/>
          <p:nvPr/>
        </p:nvSpPr>
        <p:spPr>
          <a:xfrm rot="16200000">
            <a:off x="1010321" y="1392106"/>
            <a:ext cx="765544" cy="80807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503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8D3174-08C3-0B4D-AAAA-2FD320B19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715DA7-B2A2-16DC-DF4E-4F7F15B13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82385"/>
            <a:ext cx="8534399" cy="1030985"/>
          </a:xfrm>
        </p:spPr>
        <p:txBody>
          <a:bodyPr anchor="b">
            <a:normAutofit/>
          </a:bodyPr>
          <a:lstStyle/>
          <a:p>
            <a:pPr algn="ctr"/>
            <a:r>
              <a:rPr lang="fr-FR" sz="4400" u="sng" dirty="0"/>
              <a:t>Etape 4 : </a:t>
            </a:r>
            <a:r>
              <a:rPr lang="fr-FR" sz="4400" dirty="0"/>
              <a:t>Pour aller plus loin</a:t>
            </a:r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C01CB1F0-9FE2-4192-BD34-85AF04D36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2479" y="1669481"/>
            <a:ext cx="8310465" cy="141375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fr-FR" sz="1900" dirty="0"/>
              <a:t>Dans mon établissement nous avons déjà une programmation et des </a:t>
            </a:r>
            <a:r>
              <a:rPr lang="fr-FR" sz="1900" dirty="0">
                <a:hlinkClick r:id="rId2" action="ppaction://hlinksldjump"/>
              </a:rPr>
              <a:t>évaluations communes</a:t>
            </a:r>
            <a:r>
              <a:rPr lang="fr-FR" sz="1900" dirty="0"/>
              <a:t> </a:t>
            </a:r>
            <a:r>
              <a:rPr lang="fr-FR" dirty="0"/>
              <a:t>au cycle 4</a:t>
            </a:r>
            <a:r>
              <a:rPr lang="fr-FR" sz="1900" dirty="0"/>
              <a:t>.</a:t>
            </a:r>
          </a:p>
          <a:p>
            <a:pPr marL="0" indent="0">
              <a:lnSpc>
                <a:spcPct val="100000"/>
              </a:lnSpc>
              <a:buNone/>
            </a:pPr>
            <a:endParaRPr lang="fr-FR" sz="1900" dirty="0"/>
          </a:p>
          <a:p>
            <a:pPr marL="0" indent="0">
              <a:lnSpc>
                <a:spcPct val="100000"/>
              </a:lnSpc>
              <a:buNone/>
            </a:pPr>
            <a:r>
              <a:rPr lang="fr-FR" sz="1900" dirty="0"/>
              <a:t>Pour aller plus loin nous pouvons : </a:t>
            </a:r>
          </a:p>
          <a:p>
            <a:pPr marL="0" indent="0">
              <a:lnSpc>
                <a:spcPct val="100000"/>
              </a:lnSpc>
              <a:buNone/>
            </a:pPr>
            <a:endParaRPr lang="fr-FR" sz="1900" dirty="0"/>
          </a:p>
          <a:p>
            <a:pPr marL="0" indent="0">
              <a:lnSpc>
                <a:spcPct val="100000"/>
              </a:lnSpc>
              <a:buNone/>
            </a:pPr>
            <a:endParaRPr lang="fr-FR" sz="1900" dirty="0"/>
          </a:p>
          <a:p>
            <a:pPr marL="0" indent="0">
              <a:lnSpc>
                <a:spcPct val="100000"/>
              </a:lnSpc>
              <a:buNone/>
            </a:pPr>
            <a:endParaRPr lang="fr-FR" sz="1900" dirty="0"/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A8DCFD36-4280-95D7-B242-EAA0CB9914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74589"/>
              </p:ext>
            </p:extLst>
          </p:nvPr>
        </p:nvGraphicFramePr>
        <p:xfrm>
          <a:off x="2590799" y="3205787"/>
          <a:ext cx="9144000" cy="2968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6098">
                  <a:extLst>
                    <a:ext uri="{9D8B030D-6E8A-4147-A177-3AD203B41FA5}">
                      <a16:colId xmlns:a16="http://schemas.microsoft.com/office/drawing/2014/main" val="4076820713"/>
                    </a:ext>
                  </a:extLst>
                </a:gridCol>
                <a:gridCol w="4907902">
                  <a:extLst>
                    <a:ext uri="{9D8B030D-6E8A-4147-A177-3AD203B41FA5}">
                      <a16:colId xmlns:a16="http://schemas.microsoft.com/office/drawing/2014/main" val="2375051683"/>
                    </a:ext>
                  </a:extLst>
                </a:gridCol>
              </a:tblGrid>
              <a:tr h="716599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Permettre à l’élève de s’emparer de l’évaluation pour progresser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Questionner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2330101"/>
                  </a:ext>
                </a:extLst>
              </a:tr>
              <a:tr h="225217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solidFill>
                            <a:schemeClr val="tx1"/>
                          </a:solidFill>
                        </a:rPr>
                        <a:t>Traduire les fiches d’évaluation en langage d’élève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solidFill>
                            <a:schemeClr val="tx1"/>
                          </a:solidFill>
                        </a:rPr>
                        <a:t>Créer des documents de relevés de données pour aider l’élève à se repérer et faciliter l’auto-évaluation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fr-FR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fr-FR" sz="2400" dirty="0">
                          <a:solidFill>
                            <a:schemeClr val="tx1"/>
                          </a:solidFill>
                          <a:hlinkClick r:id="rId3"/>
                        </a:rPr>
                        <a:t>« Evaluer en EPS »</a:t>
                      </a:r>
                      <a:endParaRPr lang="fr-F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La programmation au regard de : </a:t>
                      </a:r>
                    </a:p>
                    <a:p>
                      <a:pPr marL="742950" lvl="1" indent="-285750">
                        <a:buFontTx/>
                        <a:buChar char="-"/>
                      </a:pPr>
                      <a:r>
                        <a:rPr lang="fr-FR" dirty="0">
                          <a:hlinkClick r:id="rId4" action="ppaction://hlinksldjump"/>
                        </a:rPr>
                        <a:t>L’égalité filles/garçons.</a:t>
                      </a:r>
                      <a:r>
                        <a:rPr lang="fr-FR" dirty="0">
                          <a:solidFill>
                            <a:srgbClr val="FF0000"/>
                          </a:solidFill>
                          <a:hlinkClick r:id="rId4" action="ppaction://hlinksldjump"/>
                        </a:rPr>
                        <a:t> </a:t>
                      </a:r>
                      <a:endParaRPr lang="fr-FR" dirty="0">
                        <a:solidFill>
                          <a:srgbClr val="FF0000"/>
                        </a:solidFill>
                      </a:endParaRPr>
                    </a:p>
                    <a:p>
                      <a:pPr marL="742950" lvl="1" indent="-285750">
                        <a:buFontTx/>
                        <a:buChar char="-"/>
                      </a:pPr>
                      <a:r>
                        <a:rPr lang="fr-FR" dirty="0"/>
                        <a:t>L’intégration des élèves en situation de handicap, inaptes ou partiellement inaptes. </a:t>
                      </a:r>
                      <a:r>
                        <a:rPr lang="fr-FR" dirty="0">
                          <a:solidFill>
                            <a:srgbClr val="FF0000"/>
                          </a:solidFill>
                          <a:hlinkClick r:id="rId5"/>
                        </a:rPr>
                        <a:t>Groupe ressource EPS adaptée</a:t>
                      </a:r>
                      <a:endParaRPr lang="fr-FR" dirty="0"/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Le parcours de l’élève avant et après le collège (1</a:t>
                      </a:r>
                      <a:r>
                        <a:rPr lang="fr-FR" baseline="30000" dirty="0"/>
                        <a:t>er</a:t>
                      </a:r>
                      <a:r>
                        <a:rPr lang="fr-FR" dirty="0"/>
                        <a:t> degré, lycée, </a:t>
                      </a:r>
                      <a:r>
                        <a:rPr lang="fr-FR" dirty="0" err="1"/>
                        <a:t>etc</a:t>
                      </a:r>
                      <a:r>
                        <a:rPr lang="fr-FR" dirty="0"/>
                        <a:t>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9520366"/>
                  </a:ext>
                </a:extLst>
              </a:tr>
            </a:tbl>
          </a:graphicData>
        </a:graphic>
      </p:graphicFrame>
      <p:pic>
        <p:nvPicPr>
          <p:cNvPr id="3" name="Image 2" descr="Une image contenant texte, Police, logo, Graphique&#10;&#10;Le contenu généré par l’IA peut être incorrect.">
            <a:hlinkClick r:id="rId6"/>
            <a:extLst>
              <a:ext uri="{FF2B5EF4-FFF2-40B4-BE49-F238E27FC236}">
                <a16:creationId xmlns:a16="http://schemas.microsoft.com/office/drawing/2014/main" id="{C70EC85D-3D23-E0F9-92B5-114F687E19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4" name="Bouton d'action : Accueil 3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F87E9D0C-1408-799E-D2B9-6EAA203EB94E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Bouton d'action : Retour 5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1BE2A920-9EB1-08EE-3115-3FA0180DC080}"/>
              </a:ext>
            </a:extLst>
          </p:cNvPr>
          <p:cNvSpPr/>
          <p:nvPr/>
        </p:nvSpPr>
        <p:spPr>
          <a:xfrm rot="16200000">
            <a:off x="1010321" y="1392106"/>
            <a:ext cx="765544" cy="808074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969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808F12-2AA3-4B7B-0B6A-6BA5F4816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650A0F-7F0F-C66E-8780-BA6D30EE9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0696" y="382385"/>
            <a:ext cx="8534399" cy="1413758"/>
          </a:xfrm>
        </p:spPr>
        <p:txBody>
          <a:bodyPr anchor="b">
            <a:normAutofit/>
          </a:bodyPr>
          <a:lstStyle/>
          <a:p>
            <a:pPr algn="ctr"/>
            <a:r>
              <a:rPr lang="fr-FR" sz="4400" dirty="0"/>
              <a:t>Evaluation commune </a:t>
            </a:r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913C7B4A-2910-6854-DEF3-F2E5EBA21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8560" y="2293659"/>
            <a:ext cx="6138672" cy="37010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ym typeface="Wingdings" pitchFamily="2" charset="2"/>
              </a:rPr>
              <a:t>Avoir une évaluation commune nécessite :</a:t>
            </a:r>
          </a:p>
          <a:p>
            <a:r>
              <a:rPr lang="fr-FR" dirty="0">
                <a:sym typeface="Wingdings" pitchFamily="2" charset="2"/>
              </a:rPr>
              <a:t>Un dispositif commun : </a:t>
            </a:r>
          </a:p>
          <a:p>
            <a:pPr lvl="1"/>
            <a:r>
              <a:rPr lang="fr-FR" dirty="0">
                <a:sym typeface="Wingdings" pitchFamily="2" charset="2"/>
              </a:rPr>
              <a:t>Forme de pratique identique pour l’évaluation</a:t>
            </a:r>
          </a:p>
          <a:p>
            <a:pPr lvl="1"/>
            <a:r>
              <a:rPr lang="fr-FR" dirty="0">
                <a:sym typeface="Wingdings" pitchFamily="2" charset="2"/>
              </a:rPr>
              <a:t>Des outils de recueil de données</a:t>
            </a:r>
          </a:p>
          <a:p>
            <a:r>
              <a:rPr lang="fr-FR" dirty="0"/>
              <a:t>Une grille commune précisant : </a:t>
            </a:r>
          </a:p>
          <a:p>
            <a:pPr lvl="1"/>
            <a:r>
              <a:rPr lang="fr-FR" dirty="0">
                <a:sym typeface="Wingdings" pitchFamily="2" charset="2"/>
              </a:rPr>
              <a:t>Le choix des domaines du socle et des AFC</a:t>
            </a:r>
          </a:p>
          <a:p>
            <a:pPr marL="457200" lvl="1" indent="0">
              <a:buNone/>
            </a:pPr>
            <a:r>
              <a:rPr lang="fr-FR" dirty="0">
                <a:sym typeface="Wingdings" pitchFamily="2" charset="2"/>
              </a:rPr>
              <a:t>Pour chacun d’entre eux :</a:t>
            </a:r>
          </a:p>
          <a:p>
            <a:pPr lvl="1"/>
            <a:r>
              <a:rPr lang="fr-FR" dirty="0"/>
              <a:t>Les degrés d’acquisition </a:t>
            </a:r>
          </a:p>
          <a:p>
            <a:pPr lvl="1"/>
            <a:r>
              <a:rPr lang="fr-FR" dirty="0">
                <a:sym typeface="Wingdings" pitchFamily="2" charset="2"/>
              </a:rPr>
              <a:t>La répartition des points</a:t>
            </a:r>
          </a:p>
          <a:p>
            <a:pPr lvl="1"/>
            <a:endParaRPr lang="fr-FR" dirty="0"/>
          </a:p>
          <a:p>
            <a:pPr lvl="1"/>
            <a:endParaRPr lang="fr-FR" dirty="0">
              <a:sym typeface="Wingdings" pitchFamily="2" charset="2"/>
            </a:endParaRPr>
          </a:p>
          <a:p>
            <a:pPr>
              <a:buFontTx/>
              <a:buChar char="-"/>
            </a:pPr>
            <a:endParaRPr lang="fr-FR" dirty="0">
              <a:sym typeface="Wingdings" pitchFamily="2" charset="2"/>
            </a:endParaRPr>
          </a:p>
          <a:p>
            <a:pPr>
              <a:buFontTx/>
              <a:buChar char="-"/>
            </a:pPr>
            <a:endParaRPr lang="fr-FR" dirty="0"/>
          </a:p>
        </p:txBody>
      </p:sp>
      <p:sp>
        <p:nvSpPr>
          <p:cNvPr id="5" name="Bouton d'action : Retour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009EFB3D-A059-C9CF-26D2-2A258E7CF353}"/>
              </a:ext>
            </a:extLst>
          </p:cNvPr>
          <p:cNvSpPr/>
          <p:nvPr/>
        </p:nvSpPr>
        <p:spPr>
          <a:xfrm rot="16200000">
            <a:off x="1128636" y="360927"/>
            <a:ext cx="829340" cy="872257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texte, Police, logo, Graphique&#10;&#10;Le contenu généré par l’IA peut être incorrect.">
            <a:hlinkClick r:id="rId2"/>
            <a:extLst>
              <a:ext uri="{FF2B5EF4-FFF2-40B4-BE49-F238E27FC236}">
                <a16:creationId xmlns:a16="http://schemas.microsoft.com/office/drawing/2014/main" id="{8327E450-C7A3-702A-61A5-8E7741931F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49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033B9E-404C-3A6A-A5D8-0DAB755B2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>
            <a:extLst>
              <a:ext uri="{FF2B5EF4-FFF2-40B4-BE49-F238E27FC236}">
                <a16:creationId xmlns:a16="http://schemas.microsoft.com/office/drawing/2014/main" id="{314A35CD-9CA9-ECB8-04C5-93705FA5B3A5}"/>
              </a:ext>
            </a:extLst>
          </p:cNvPr>
          <p:cNvSpPr txBox="1">
            <a:spLocks/>
          </p:cNvSpPr>
          <p:nvPr/>
        </p:nvSpPr>
        <p:spPr>
          <a:xfrm>
            <a:off x="2199959" y="0"/>
            <a:ext cx="8534399" cy="85906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3600"/>
              <a:t>Evaluation commune – La démarche  </a:t>
            </a:r>
            <a:endParaRPr lang="fr-FR" sz="3600" dirty="0"/>
          </a:p>
        </p:txBody>
      </p:sp>
      <p:pic>
        <p:nvPicPr>
          <p:cNvPr id="9" name="Espace réservé du contenu 5" descr="Une image contenant texte, capture d’écran, diagramme, Police&#10;&#10;Le contenu généré par l’IA peut être incorrect.">
            <a:extLst>
              <a:ext uri="{FF2B5EF4-FFF2-40B4-BE49-F238E27FC236}">
                <a16:creationId xmlns:a16="http://schemas.microsoft.com/office/drawing/2014/main" id="{58B1831C-A941-BE9E-DEDB-7046B3C008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118" y="1058574"/>
            <a:ext cx="7792079" cy="5417628"/>
          </a:xfrm>
          <a:prstGeom prst="rect">
            <a:avLst/>
          </a:prstGeom>
        </p:spPr>
      </p:pic>
      <p:sp>
        <p:nvSpPr>
          <p:cNvPr id="12" name="ZoneTexte 11">
            <a:hlinkClick r:id="rId3"/>
            <a:extLst>
              <a:ext uri="{FF2B5EF4-FFF2-40B4-BE49-F238E27FC236}">
                <a16:creationId xmlns:a16="http://schemas.microsoft.com/office/drawing/2014/main" id="{BC55A2A7-BFEA-B8A6-A512-ED2A9B7F0DEE}"/>
              </a:ext>
            </a:extLst>
          </p:cNvPr>
          <p:cNvSpPr txBox="1"/>
          <p:nvPr/>
        </p:nvSpPr>
        <p:spPr>
          <a:xfrm>
            <a:off x="7877853" y="6471315"/>
            <a:ext cx="2653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4"/>
              </a:rPr>
              <a:t>Un exemple en Basketball</a:t>
            </a:r>
            <a:endParaRPr lang="fr-FR" dirty="0"/>
          </a:p>
        </p:txBody>
      </p:sp>
      <p:pic>
        <p:nvPicPr>
          <p:cNvPr id="3" name="Image 2" descr="Une image contenant texte, Police, logo, Graphique&#10;&#10;Le contenu généré par l’IA peut être incorrect.">
            <a:hlinkClick r:id="rId5"/>
            <a:extLst>
              <a:ext uri="{FF2B5EF4-FFF2-40B4-BE49-F238E27FC236}">
                <a16:creationId xmlns:a16="http://schemas.microsoft.com/office/drawing/2014/main" id="{8BCE3C9C-45B7-F05A-F3F8-BECCED4F2B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4" name="Bouton d'action : Suivant ou Précéden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FF272222-9AB2-284F-0409-5CA0633AF906}"/>
              </a:ext>
            </a:extLst>
          </p:cNvPr>
          <p:cNvSpPr/>
          <p:nvPr/>
        </p:nvSpPr>
        <p:spPr>
          <a:xfrm>
            <a:off x="10851451" y="5889838"/>
            <a:ext cx="791335" cy="744279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Bouton d'action : Accueil 5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ED52B0B9-DA4D-5B74-D7FB-C4334968C7E5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772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4290A6-0EC1-8B94-4602-35E91A05E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5D88ED-E7BE-F84F-84D9-799C94DC1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959" y="0"/>
            <a:ext cx="8534399" cy="859069"/>
          </a:xfrm>
        </p:spPr>
        <p:txBody>
          <a:bodyPr anchor="b">
            <a:noAutofit/>
          </a:bodyPr>
          <a:lstStyle/>
          <a:p>
            <a:pPr algn="ctr"/>
            <a:r>
              <a:rPr lang="fr-FR" sz="3600" dirty="0"/>
              <a:t>Evaluation commune – La démarche  </a:t>
            </a:r>
          </a:p>
        </p:txBody>
      </p:sp>
      <p:pic>
        <p:nvPicPr>
          <p:cNvPr id="6" name="Espace réservé du contenu 6" descr="Une image contenant texte, capture d’écran, Police, diagramme&#10;&#10;Le contenu généré par l’IA peut être incorrect.">
            <a:extLst>
              <a:ext uri="{FF2B5EF4-FFF2-40B4-BE49-F238E27FC236}">
                <a16:creationId xmlns:a16="http://schemas.microsoft.com/office/drawing/2014/main" id="{4612E9F3-BCB0-5930-A323-BC251CAC07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7668" y="1143760"/>
            <a:ext cx="7943503" cy="5512221"/>
          </a:xfrm>
        </p:spPr>
      </p:pic>
      <p:sp>
        <p:nvSpPr>
          <p:cNvPr id="4" name="Bouton d'action : Précédent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4DD0636A-DE59-F63C-7E88-6ED9BEC4B298}"/>
              </a:ext>
            </a:extLst>
          </p:cNvPr>
          <p:cNvSpPr/>
          <p:nvPr/>
        </p:nvSpPr>
        <p:spPr>
          <a:xfrm>
            <a:off x="1107176" y="5911702"/>
            <a:ext cx="791336" cy="744279"/>
          </a:xfrm>
          <a:prstGeom prst="actionButtonBackPrevio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texte, Police, logo, Graphique&#10;&#10;Le contenu généré par l’IA peut être incorrect.">
            <a:hlinkClick r:id="rId3"/>
            <a:extLst>
              <a:ext uri="{FF2B5EF4-FFF2-40B4-BE49-F238E27FC236}">
                <a16:creationId xmlns:a16="http://schemas.microsoft.com/office/drawing/2014/main" id="{2790B615-6480-4EF4-BF17-3B741DDCCE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10" name="Bouton d'action : Suivant ou Précédent 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7981F2FC-6570-FC09-D17F-5C5E95B05AA3}"/>
              </a:ext>
            </a:extLst>
          </p:cNvPr>
          <p:cNvSpPr/>
          <p:nvPr/>
        </p:nvSpPr>
        <p:spPr>
          <a:xfrm>
            <a:off x="10851451" y="5889838"/>
            <a:ext cx="791335" cy="744279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Bouton d'action : Accueil 12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00F8ED64-98E2-1817-8130-0542FC6DA586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hlinkClick r:id="rId6"/>
            <a:extLst>
              <a:ext uri="{FF2B5EF4-FFF2-40B4-BE49-F238E27FC236}">
                <a16:creationId xmlns:a16="http://schemas.microsoft.com/office/drawing/2014/main" id="{716EDFD9-98DB-D4A6-676E-F5F6D3E999C4}"/>
              </a:ext>
            </a:extLst>
          </p:cNvPr>
          <p:cNvSpPr txBox="1"/>
          <p:nvPr/>
        </p:nvSpPr>
        <p:spPr>
          <a:xfrm>
            <a:off x="7877853" y="6471315"/>
            <a:ext cx="2653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7"/>
              </a:rPr>
              <a:t>Un exemple en Basketball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27720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2D9B3E-82F0-CBD2-4E26-4B211BDED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FF253AEF-BA39-2961-D828-0CFA5D59C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959" y="0"/>
            <a:ext cx="8534399" cy="859069"/>
          </a:xfrm>
        </p:spPr>
        <p:txBody>
          <a:bodyPr anchor="b">
            <a:noAutofit/>
          </a:bodyPr>
          <a:lstStyle/>
          <a:p>
            <a:pPr algn="ctr"/>
            <a:r>
              <a:rPr lang="fr-FR" sz="3600" dirty="0"/>
              <a:t>Evaluation commune – La démarche  </a:t>
            </a:r>
          </a:p>
        </p:txBody>
      </p:sp>
      <p:pic>
        <p:nvPicPr>
          <p:cNvPr id="9" name="Espace réservé du contenu 8" descr="Une image contenant texte, capture d’écran, ligne, diagramme&#10;&#10;Le contenu généré par l’IA peut être incorrect.">
            <a:extLst>
              <a:ext uri="{FF2B5EF4-FFF2-40B4-BE49-F238E27FC236}">
                <a16:creationId xmlns:a16="http://schemas.microsoft.com/office/drawing/2014/main" id="{11FBE71E-9979-0F07-CED8-90B843BDC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7805" y="929053"/>
            <a:ext cx="8322740" cy="5472278"/>
          </a:xfrm>
        </p:spPr>
      </p:pic>
      <p:pic>
        <p:nvPicPr>
          <p:cNvPr id="8" name="Image 7" descr="Une image contenant texte, Police, logo, Graphique&#10;&#10;Le contenu généré par l’IA peut être incorrect.">
            <a:hlinkClick r:id="rId3"/>
            <a:extLst>
              <a:ext uri="{FF2B5EF4-FFF2-40B4-BE49-F238E27FC236}">
                <a16:creationId xmlns:a16="http://schemas.microsoft.com/office/drawing/2014/main" id="{F4493AD5-0D75-7907-48A8-CA799F772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10" name="Bouton d'action : Précédent 9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D9B8CD10-543C-DD79-FAC8-DE8F390A583A}"/>
              </a:ext>
            </a:extLst>
          </p:cNvPr>
          <p:cNvSpPr/>
          <p:nvPr/>
        </p:nvSpPr>
        <p:spPr>
          <a:xfrm>
            <a:off x="1107176" y="5911702"/>
            <a:ext cx="791336" cy="744279"/>
          </a:xfrm>
          <a:prstGeom prst="actionButtonBackPrevio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Bouton d'action : Accueil 11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FB8C224B-DD14-DAFC-F665-EE03B3A0929E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Bouton d'action : Retour 1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16A5F0CC-8F09-0CD6-648D-07E2D74769E7}"/>
              </a:ext>
            </a:extLst>
          </p:cNvPr>
          <p:cNvSpPr/>
          <p:nvPr/>
        </p:nvSpPr>
        <p:spPr>
          <a:xfrm rot="16200000">
            <a:off x="1010514" y="1334703"/>
            <a:ext cx="829340" cy="872257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hlinkClick r:id="rId7"/>
            <a:extLst>
              <a:ext uri="{FF2B5EF4-FFF2-40B4-BE49-F238E27FC236}">
                <a16:creationId xmlns:a16="http://schemas.microsoft.com/office/drawing/2014/main" id="{E1F33CC7-0625-68EB-CF44-D9123AEC8434}"/>
              </a:ext>
            </a:extLst>
          </p:cNvPr>
          <p:cNvSpPr txBox="1"/>
          <p:nvPr/>
        </p:nvSpPr>
        <p:spPr>
          <a:xfrm>
            <a:off x="7877853" y="6471315"/>
            <a:ext cx="2653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8"/>
              </a:rPr>
              <a:t>Un exemple en Basketball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2026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D391E9-415A-2FA2-15B4-8A826B50C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>
            <a:extLst>
              <a:ext uri="{FF2B5EF4-FFF2-40B4-BE49-F238E27FC236}">
                <a16:creationId xmlns:a16="http://schemas.microsoft.com/office/drawing/2014/main" id="{EB8A7EF0-2BF6-B7DC-BDBB-2BB2957DCA07}"/>
              </a:ext>
            </a:extLst>
          </p:cNvPr>
          <p:cNvSpPr txBox="1">
            <a:spLocks/>
          </p:cNvSpPr>
          <p:nvPr/>
        </p:nvSpPr>
        <p:spPr>
          <a:xfrm>
            <a:off x="2199959" y="0"/>
            <a:ext cx="8534399" cy="85906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3600"/>
              <a:t>Evaluation commune – La démarche  </a:t>
            </a:r>
            <a:endParaRPr lang="fr-FR" sz="3600" dirty="0"/>
          </a:p>
        </p:txBody>
      </p:sp>
      <p:pic>
        <p:nvPicPr>
          <p:cNvPr id="9" name="Espace réservé du contenu 5" descr="Une image contenant texte, capture d’écran, diagramme, Police&#10;&#10;Le contenu généré par l’IA peut être incorrect.">
            <a:extLst>
              <a:ext uri="{FF2B5EF4-FFF2-40B4-BE49-F238E27FC236}">
                <a16:creationId xmlns:a16="http://schemas.microsoft.com/office/drawing/2014/main" id="{F4B15F45-CC61-A111-72D6-8D41FE39A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118" y="1058574"/>
            <a:ext cx="7792079" cy="5417628"/>
          </a:xfrm>
          <a:prstGeom prst="rect">
            <a:avLst/>
          </a:prstGeom>
        </p:spPr>
      </p:pic>
      <p:pic>
        <p:nvPicPr>
          <p:cNvPr id="3" name="Image 2" descr="Une image contenant texte, Police, logo, Graphique&#10;&#10;Le contenu généré par l’IA peut être incorrect.">
            <a:hlinkClick r:id="rId3"/>
            <a:extLst>
              <a:ext uri="{FF2B5EF4-FFF2-40B4-BE49-F238E27FC236}">
                <a16:creationId xmlns:a16="http://schemas.microsoft.com/office/drawing/2014/main" id="{E58DD9AD-0D55-46E0-B5DD-722F649A7D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4" name="Bouton d'action : Suivant ou Précéden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EAB34CBA-7F41-40B8-5669-210B02CE72D5}"/>
              </a:ext>
            </a:extLst>
          </p:cNvPr>
          <p:cNvSpPr/>
          <p:nvPr/>
        </p:nvSpPr>
        <p:spPr>
          <a:xfrm>
            <a:off x="10851451" y="5889838"/>
            <a:ext cx="791335" cy="744279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Bouton d'action : Accueil 5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70D2495-E333-5B49-5E6A-37536BD19AB6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hlinkClick r:id="rId6"/>
            <a:extLst>
              <a:ext uri="{FF2B5EF4-FFF2-40B4-BE49-F238E27FC236}">
                <a16:creationId xmlns:a16="http://schemas.microsoft.com/office/drawing/2014/main" id="{049D7BE5-D9EA-E9C8-AF1F-8C005A575481}"/>
              </a:ext>
            </a:extLst>
          </p:cNvPr>
          <p:cNvSpPr txBox="1"/>
          <p:nvPr/>
        </p:nvSpPr>
        <p:spPr>
          <a:xfrm>
            <a:off x="7877853" y="6471315"/>
            <a:ext cx="2653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7"/>
              </a:rPr>
              <a:t>Un exemple en Basketball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82889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44331-889A-8480-A014-850154A5E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C09ADB-6BD5-70F8-EC7F-09AE736CF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959" y="0"/>
            <a:ext cx="8534399" cy="859069"/>
          </a:xfrm>
        </p:spPr>
        <p:txBody>
          <a:bodyPr anchor="b">
            <a:noAutofit/>
          </a:bodyPr>
          <a:lstStyle/>
          <a:p>
            <a:pPr algn="ctr"/>
            <a:r>
              <a:rPr lang="fr-FR" sz="3600" dirty="0"/>
              <a:t>Evaluation commune – La démarche  </a:t>
            </a:r>
          </a:p>
        </p:txBody>
      </p:sp>
      <p:pic>
        <p:nvPicPr>
          <p:cNvPr id="6" name="Espace réservé du contenu 6" descr="Une image contenant texte, capture d’écran, Police, diagramme&#10;&#10;Le contenu généré par l’IA peut être incorrect.">
            <a:extLst>
              <a:ext uri="{FF2B5EF4-FFF2-40B4-BE49-F238E27FC236}">
                <a16:creationId xmlns:a16="http://schemas.microsoft.com/office/drawing/2014/main" id="{C4FEBE41-0141-ED3B-5179-85371AEA85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7668" y="1143760"/>
            <a:ext cx="7943503" cy="5512221"/>
          </a:xfrm>
        </p:spPr>
      </p:pic>
      <p:sp>
        <p:nvSpPr>
          <p:cNvPr id="4" name="Bouton d'action : Précédent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4ABD5CFC-7016-A822-6FDF-3F01E9277817}"/>
              </a:ext>
            </a:extLst>
          </p:cNvPr>
          <p:cNvSpPr/>
          <p:nvPr/>
        </p:nvSpPr>
        <p:spPr>
          <a:xfrm>
            <a:off x="1107176" y="5911702"/>
            <a:ext cx="791336" cy="744279"/>
          </a:xfrm>
          <a:prstGeom prst="actionButtonBackPrevio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texte, Police, logo, Graphique&#10;&#10;Le contenu généré par l’IA peut être incorrect.">
            <a:hlinkClick r:id="rId3"/>
            <a:extLst>
              <a:ext uri="{FF2B5EF4-FFF2-40B4-BE49-F238E27FC236}">
                <a16:creationId xmlns:a16="http://schemas.microsoft.com/office/drawing/2014/main" id="{2B9BE81D-3B11-7F58-876E-8C2FB8ECB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10" name="Bouton d'action : Suivant ou Précédent 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9EDC5C6F-F34D-F48B-D083-4B4E9E5D42AB}"/>
              </a:ext>
            </a:extLst>
          </p:cNvPr>
          <p:cNvSpPr/>
          <p:nvPr/>
        </p:nvSpPr>
        <p:spPr>
          <a:xfrm>
            <a:off x="10851451" y="5889838"/>
            <a:ext cx="791335" cy="744279"/>
          </a:xfrm>
          <a:prstGeom prst="actionButtonForwardNex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Bouton d'action : Accueil 12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19226B1C-5153-6CB0-903C-48A371CFE61F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hlinkClick r:id="rId6"/>
            <a:extLst>
              <a:ext uri="{FF2B5EF4-FFF2-40B4-BE49-F238E27FC236}">
                <a16:creationId xmlns:a16="http://schemas.microsoft.com/office/drawing/2014/main" id="{33F5EF5C-D2A6-F22E-7927-4CFE5E2D1D62}"/>
              </a:ext>
            </a:extLst>
          </p:cNvPr>
          <p:cNvSpPr txBox="1"/>
          <p:nvPr/>
        </p:nvSpPr>
        <p:spPr>
          <a:xfrm>
            <a:off x="7877853" y="6471315"/>
            <a:ext cx="2653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7"/>
              </a:rPr>
              <a:t>Un exemple en Basketball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422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B1902-3CB5-0F28-72C4-AB6EF2426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A4C0282F-7576-6F5B-B012-69CACBCF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959" y="0"/>
            <a:ext cx="8534399" cy="859069"/>
          </a:xfrm>
        </p:spPr>
        <p:txBody>
          <a:bodyPr anchor="b">
            <a:noAutofit/>
          </a:bodyPr>
          <a:lstStyle/>
          <a:p>
            <a:pPr algn="ctr"/>
            <a:r>
              <a:rPr lang="fr-FR" sz="3600" dirty="0"/>
              <a:t>Evaluation commune – La démarche  </a:t>
            </a:r>
          </a:p>
        </p:txBody>
      </p:sp>
      <p:pic>
        <p:nvPicPr>
          <p:cNvPr id="9" name="Espace réservé du contenu 8" descr="Une image contenant texte, capture d’écran, ligne, diagramme&#10;&#10;Le contenu généré par l’IA peut être incorrect.">
            <a:extLst>
              <a:ext uri="{FF2B5EF4-FFF2-40B4-BE49-F238E27FC236}">
                <a16:creationId xmlns:a16="http://schemas.microsoft.com/office/drawing/2014/main" id="{B36D5452-853F-FD34-005D-16D7972EBD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6625" y="859069"/>
            <a:ext cx="8322831" cy="5472339"/>
          </a:xfrm>
        </p:spPr>
      </p:pic>
      <p:pic>
        <p:nvPicPr>
          <p:cNvPr id="8" name="Image 7" descr="Une image contenant texte, Police, logo, Graphique&#10;&#10;Le contenu généré par l’IA peut être incorrect.">
            <a:hlinkClick r:id="rId3"/>
            <a:extLst>
              <a:ext uri="{FF2B5EF4-FFF2-40B4-BE49-F238E27FC236}">
                <a16:creationId xmlns:a16="http://schemas.microsoft.com/office/drawing/2014/main" id="{7CA69DB8-4E80-E414-1EBC-443FCB80CB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10" name="Bouton d'action : Précédent 9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48DD4222-D098-607B-61F5-EFDBAE05BD7B}"/>
              </a:ext>
            </a:extLst>
          </p:cNvPr>
          <p:cNvSpPr/>
          <p:nvPr/>
        </p:nvSpPr>
        <p:spPr>
          <a:xfrm>
            <a:off x="1107176" y="5911702"/>
            <a:ext cx="791336" cy="744279"/>
          </a:xfrm>
          <a:prstGeom prst="actionButtonBackPrevio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Bouton d'action : Accueil 11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B401F2D-84E7-9695-D25A-90B33C681B94}"/>
              </a:ext>
            </a:extLst>
          </p:cNvPr>
          <p:cNvSpPr/>
          <p:nvPr/>
        </p:nvSpPr>
        <p:spPr>
          <a:xfrm>
            <a:off x="989056" y="382385"/>
            <a:ext cx="808074" cy="76554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Bouton d'action : Retour 1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0AD2ACC5-DB27-9460-162C-72464F7792A2}"/>
              </a:ext>
            </a:extLst>
          </p:cNvPr>
          <p:cNvSpPr/>
          <p:nvPr/>
        </p:nvSpPr>
        <p:spPr>
          <a:xfrm rot="16200000">
            <a:off x="1010514" y="1334703"/>
            <a:ext cx="829340" cy="872257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hlinkClick r:id="rId7"/>
            <a:extLst>
              <a:ext uri="{FF2B5EF4-FFF2-40B4-BE49-F238E27FC236}">
                <a16:creationId xmlns:a16="http://schemas.microsoft.com/office/drawing/2014/main" id="{56843434-B473-477E-6D3F-48B02754879F}"/>
              </a:ext>
            </a:extLst>
          </p:cNvPr>
          <p:cNvSpPr txBox="1"/>
          <p:nvPr/>
        </p:nvSpPr>
        <p:spPr>
          <a:xfrm>
            <a:off x="7877853" y="6471315"/>
            <a:ext cx="2653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8"/>
              </a:rPr>
              <a:t>Un exemple en Basketball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00191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6BFBC-322F-D5B8-6575-1EF1DC90A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FF9E9B0C-C863-87B9-67D5-4EE723DCD204}"/>
              </a:ext>
            </a:extLst>
          </p:cNvPr>
          <p:cNvSpPr txBox="1"/>
          <p:nvPr/>
        </p:nvSpPr>
        <p:spPr>
          <a:xfrm>
            <a:off x="1005839" y="1613434"/>
            <a:ext cx="2711025" cy="4594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Ce document fait </a:t>
            </a: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partie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de la resource :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hlinkClick r:id="rId2"/>
              </a:rPr>
              <a:t>Parcours Egalité Filles Garçons en EPS : De la mixité à l’égalité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05679D0-6EDD-84D1-0EA1-1EB5B807A1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8759" y="299265"/>
            <a:ext cx="8186451" cy="6147834"/>
          </a:xfrm>
          <a:prstGeom prst="rect">
            <a:avLst/>
          </a:prstGeom>
        </p:spPr>
      </p:pic>
      <p:pic>
        <p:nvPicPr>
          <p:cNvPr id="3" name="Image 2" descr="Une image contenant texte, Police, logo, Graphique&#10;&#10;Le contenu généré par l’IA peut être incorrect.">
            <a:hlinkClick r:id="rId4"/>
            <a:extLst>
              <a:ext uri="{FF2B5EF4-FFF2-40B4-BE49-F238E27FC236}">
                <a16:creationId xmlns:a16="http://schemas.microsoft.com/office/drawing/2014/main" id="{BABD63B8-5F90-3524-B723-10038B5FD9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  <p:sp>
        <p:nvSpPr>
          <p:cNvPr id="7" name="Bouton d'action : Retour 6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B784AC53-4120-94B8-BEF1-16F452D7EAD9}"/>
              </a:ext>
            </a:extLst>
          </p:cNvPr>
          <p:cNvSpPr/>
          <p:nvPr/>
        </p:nvSpPr>
        <p:spPr>
          <a:xfrm rot="16200000">
            <a:off x="1042973" y="408076"/>
            <a:ext cx="829340" cy="872257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317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80E266-A197-2C16-38B8-16A2A9AC0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outon d'action : Retour 9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E22157E0-5FA6-D0D7-A84C-EC66286C73D1}"/>
              </a:ext>
            </a:extLst>
          </p:cNvPr>
          <p:cNvSpPr/>
          <p:nvPr/>
        </p:nvSpPr>
        <p:spPr>
          <a:xfrm rot="16200000">
            <a:off x="786809" y="382385"/>
            <a:ext cx="829340" cy="872257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 descr="Une image contenant texte, capture d’écran, Parallèle, logiciel&#10;&#10;Le contenu généré par l’IA peut être incorrect.">
            <a:extLst>
              <a:ext uri="{FF2B5EF4-FFF2-40B4-BE49-F238E27FC236}">
                <a16:creationId xmlns:a16="http://schemas.microsoft.com/office/drawing/2014/main" id="{46BA2FB2-32A2-B652-B119-D51886DF3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811" y="115061"/>
            <a:ext cx="8747386" cy="6621732"/>
          </a:xfrm>
          <a:prstGeom prst="rect">
            <a:avLst/>
          </a:prstGeom>
        </p:spPr>
      </p:pic>
      <p:pic>
        <p:nvPicPr>
          <p:cNvPr id="2" name="Image 1" descr="Une image contenant texte, Police, logo, Graphique&#10;&#10;Le contenu généré par l’IA peut être incorrect.">
            <a:hlinkClick r:id="rId3"/>
            <a:extLst>
              <a:ext uri="{FF2B5EF4-FFF2-40B4-BE49-F238E27FC236}">
                <a16:creationId xmlns:a16="http://schemas.microsoft.com/office/drawing/2014/main" id="{33B3D7CB-3C78-D706-8AEA-7C3A1BFCC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96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5972DC-1889-0A3F-D4AC-6FA6AB815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outon d'action : Retour 9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31ED428C-0C24-6397-810F-763EAF2BCFD1}"/>
              </a:ext>
            </a:extLst>
          </p:cNvPr>
          <p:cNvSpPr/>
          <p:nvPr/>
        </p:nvSpPr>
        <p:spPr>
          <a:xfrm rot="16200000">
            <a:off x="786809" y="382385"/>
            <a:ext cx="829340" cy="872257"/>
          </a:xfrm>
          <a:prstGeom prst="actionButtonRetur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texte, capture d’écran, Police, diagramme&#10;&#10;Le contenu généré par l’IA peut être incorrect.">
            <a:extLst>
              <a:ext uri="{FF2B5EF4-FFF2-40B4-BE49-F238E27FC236}">
                <a16:creationId xmlns:a16="http://schemas.microsoft.com/office/drawing/2014/main" id="{549F5221-A37C-0019-2C38-35F2D9D2C1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292015"/>
            <a:ext cx="7769050" cy="6429559"/>
          </a:xfrm>
          <a:prstGeom prst="rect">
            <a:avLst/>
          </a:prstGeom>
        </p:spPr>
      </p:pic>
      <p:pic>
        <p:nvPicPr>
          <p:cNvPr id="2" name="Image 1" descr="Une image contenant texte, Police, logo, Graphique&#10;&#10;Le contenu généré par l’IA peut être incorrect.">
            <a:hlinkClick r:id="rId3"/>
            <a:extLst>
              <a:ext uri="{FF2B5EF4-FFF2-40B4-BE49-F238E27FC236}">
                <a16:creationId xmlns:a16="http://schemas.microsoft.com/office/drawing/2014/main" id="{6A3B9C99-D4F3-323F-A61B-87716D6D2C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176" y="2968257"/>
            <a:ext cx="1304351" cy="92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396719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9696</TotalTime>
  <Words>976</Words>
  <Application>Microsoft Macintosh PowerPoint</Application>
  <PresentationFormat>Grand écran</PresentationFormat>
  <Paragraphs>110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Aptos</vt:lpstr>
      <vt:lpstr>Arial</vt:lpstr>
      <vt:lpstr>Gill Sans MT</vt:lpstr>
      <vt:lpstr>Impact</vt:lpstr>
      <vt:lpstr>Wingdings</vt:lpstr>
      <vt:lpstr>Badge</vt:lpstr>
      <vt:lpstr>Dnb  &amp; eps</vt:lpstr>
      <vt:lpstr>Ressources et enjeux</vt:lpstr>
      <vt:lpstr>Objectif du guide</vt:lpstr>
      <vt:lpstr>Mode d’emploi</vt:lpstr>
      <vt:lpstr>Où en est mon établissement ? </vt:lpstr>
      <vt:lpstr>Etape 1 : Vers une Programmation et des évaluations communes en 3ème </vt:lpstr>
      <vt:lpstr>Etape 2 : Vers un parcours commun au cycle 4</vt:lpstr>
      <vt:lpstr>Etape 3 : Vers des évaluations communes au cycle 4 </vt:lpstr>
      <vt:lpstr>Etape 4 : Pour aller plus loin</vt:lpstr>
      <vt:lpstr>Evaluation commune </vt:lpstr>
      <vt:lpstr>Présentation PowerPoint</vt:lpstr>
      <vt:lpstr>Evaluation commune – La démarche  </vt:lpstr>
      <vt:lpstr>Evaluation commune – La démarche  </vt:lpstr>
      <vt:lpstr>Présentation PowerPoint</vt:lpstr>
      <vt:lpstr>Evaluation commune – La démarche  </vt:lpstr>
      <vt:lpstr>Evaluation commune – La démarche  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Beylat</dc:creator>
  <cp:lastModifiedBy>Thomas Beylat</cp:lastModifiedBy>
  <cp:revision>17</cp:revision>
  <dcterms:created xsi:type="dcterms:W3CDTF">2025-10-22T14:48:09Z</dcterms:created>
  <dcterms:modified xsi:type="dcterms:W3CDTF">2026-04-15T18:25:56Z</dcterms:modified>
</cp:coreProperties>
</file>